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60" r:id="rId3"/>
    <p:sldId id="257" r:id="rId4"/>
    <p:sldId id="258" r:id="rId5"/>
    <p:sldId id="259" r:id="rId6"/>
    <p:sldId id="265" r:id="rId7"/>
    <p:sldId id="266" r:id="rId8"/>
    <p:sldId id="261" r:id="rId9"/>
    <p:sldId id="267" r:id="rId10"/>
    <p:sldId id="268" r:id="rId11"/>
    <p:sldId id="269" r:id="rId12"/>
    <p:sldId id="270" r:id="rId13"/>
    <p:sldId id="271" r:id="rId14"/>
    <p:sldId id="272" r:id="rId15"/>
    <p:sldId id="273" r:id="rId16"/>
    <p:sldId id="274" r:id="rId17"/>
    <p:sldId id="275" r:id="rId18"/>
    <p:sldId id="264" r:id="rId19"/>
    <p:sldId id="26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EDC3E9-F9B5-49CE-818F-0E3D41758779}" v="59" dt="2026-10-10T22:02:38.4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colm Menzies" userId="ccbc9888ab2d3d12" providerId="LiveId" clId="{67A393BF-69CB-4F09-B02A-89B39496050E}"/>
    <pc:docChg chg="undo custSel addSld delSld modSld">
      <pc:chgData name="Malcolm Menzies" userId="ccbc9888ab2d3d12" providerId="LiveId" clId="{67A393BF-69CB-4F09-B02A-89B39496050E}" dt="2026-10-11T06:16:44.799" v="7026" actId="20577"/>
      <pc:docMkLst>
        <pc:docMk/>
      </pc:docMkLst>
      <pc:sldChg chg="addSp delSp modSp mod setBg delDesignElem">
        <pc:chgData name="Malcolm Menzies" userId="ccbc9888ab2d3d12" providerId="LiveId" clId="{67A393BF-69CB-4F09-B02A-89B39496050E}" dt="2026-10-10T19:17:17.463" v="1544" actId="20577"/>
        <pc:sldMkLst>
          <pc:docMk/>
          <pc:sldMk cId="565232964" sldId="256"/>
        </pc:sldMkLst>
        <pc:spChg chg="mod">
          <ac:chgData name="Malcolm Menzies" userId="ccbc9888ab2d3d12" providerId="LiveId" clId="{67A393BF-69CB-4F09-B02A-89B39496050E}" dt="2026-10-10T19:17:17.463" v="1544" actId="20577"/>
          <ac:spMkLst>
            <pc:docMk/>
            <pc:sldMk cId="565232964" sldId="256"/>
            <ac:spMk id="2" creationId="{873EA84B-6291-187F-399B-92A516181380}"/>
          </ac:spMkLst>
        </pc:spChg>
        <pc:spChg chg="mod">
          <ac:chgData name="Malcolm Menzies" userId="ccbc9888ab2d3d12" providerId="LiveId" clId="{67A393BF-69CB-4F09-B02A-89B39496050E}" dt="2026-10-10T19:15:52.124" v="1502" actId="122"/>
          <ac:spMkLst>
            <pc:docMk/>
            <pc:sldMk cId="565232964" sldId="256"/>
            <ac:spMk id="3" creationId="{F19ABC0A-D9EC-A77C-AB26-7A7DEEE39D68}"/>
          </ac:spMkLst>
        </pc:spChg>
        <pc:spChg chg="add">
          <ac:chgData name="Malcolm Menzies" userId="ccbc9888ab2d3d12" providerId="LiveId" clId="{67A393BF-69CB-4F09-B02A-89B39496050E}" dt="2026-09-29T22:10:49.827" v="185" actId="26606"/>
          <ac:spMkLst>
            <pc:docMk/>
            <pc:sldMk cId="565232964" sldId="256"/>
            <ac:spMk id="5" creationId="{CC828AE3-FA58-43DF-B083-6AA3C102AF0C}"/>
          </ac:spMkLst>
        </pc:spChg>
        <pc:spChg chg="add">
          <ac:chgData name="Malcolm Menzies" userId="ccbc9888ab2d3d12" providerId="LiveId" clId="{67A393BF-69CB-4F09-B02A-89B39496050E}" dt="2026-09-29T22:10:49.827" v="185" actId="26606"/>
          <ac:spMkLst>
            <pc:docMk/>
            <pc:sldMk cId="565232964" sldId="256"/>
            <ac:spMk id="6" creationId="{14AF9CD9-31C2-43D9-9F5C-A0E097262D5E}"/>
          </ac:spMkLst>
        </pc:spChg>
        <pc:spChg chg="add">
          <ac:chgData name="Malcolm Menzies" userId="ccbc9888ab2d3d12" providerId="LiveId" clId="{67A393BF-69CB-4F09-B02A-89B39496050E}" dt="2026-09-29T22:10:49.827" v="185" actId="26606"/>
          <ac:spMkLst>
            <pc:docMk/>
            <pc:sldMk cId="565232964" sldId="256"/>
            <ac:spMk id="7" creationId="{C0A57A26-ECBF-4A8A-B307-41F0BDD94B37}"/>
          </ac:spMkLst>
        </pc:spChg>
      </pc:sldChg>
      <pc:sldChg chg="modSp mod">
        <pc:chgData name="Malcolm Menzies" userId="ccbc9888ab2d3d12" providerId="LiveId" clId="{67A393BF-69CB-4F09-B02A-89B39496050E}" dt="2026-09-29T22:10:40.983" v="184" actId="27636"/>
        <pc:sldMkLst>
          <pc:docMk/>
          <pc:sldMk cId="4268769970" sldId="257"/>
        </pc:sldMkLst>
        <pc:spChg chg="mod">
          <ac:chgData name="Malcolm Menzies" userId="ccbc9888ab2d3d12" providerId="LiveId" clId="{67A393BF-69CB-4F09-B02A-89B39496050E}" dt="2026-09-29T22:10:40.812" v="183"/>
          <ac:spMkLst>
            <pc:docMk/>
            <pc:sldMk cId="4268769970" sldId="257"/>
            <ac:spMk id="2" creationId="{D8E1A494-B204-AF90-C934-4825794776F3}"/>
          </ac:spMkLst>
        </pc:spChg>
        <pc:spChg chg="mod">
          <ac:chgData name="Malcolm Menzies" userId="ccbc9888ab2d3d12" providerId="LiveId" clId="{67A393BF-69CB-4F09-B02A-89B39496050E}" dt="2026-09-29T22:10:40.983" v="184" actId="27636"/>
          <ac:spMkLst>
            <pc:docMk/>
            <pc:sldMk cId="4268769970" sldId="257"/>
            <ac:spMk id="4" creationId="{B9590D4E-0165-6BB6-9CDA-212B7908FF4A}"/>
          </ac:spMkLst>
        </pc:spChg>
        <pc:picChg chg="mod">
          <ac:chgData name="Malcolm Menzies" userId="ccbc9888ab2d3d12" providerId="LiveId" clId="{67A393BF-69CB-4F09-B02A-89B39496050E}" dt="2026-09-29T22:10:40.812" v="183"/>
          <ac:picMkLst>
            <pc:docMk/>
            <pc:sldMk cId="4268769970" sldId="257"/>
            <ac:picMk id="6" creationId="{7176E129-B905-AD3E-44FB-717FD090658E}"/>
          </ac:picMkLst>
        </pc:picChg>
      </pc:sldChg>
      <pc:sldChg chg="modSp new mod">
        <pc:chgData name="Malcolm Menzies" userId="ccbc9888ab2d3d12" providerId="LiveId" clId="{67A393BF-69CB-4F09-B02A-89B39496050E}" dt="2026-10-11T06:04:01.407" v="6837" actId="20577"/>
        <pc:sldMkLst>
          <pc:docMk/>
          <pc:sldMk cId="1388481628" sldId="258"/>
        </pc:sldMkLst>
        <pc:spChg chg="mod">
          <ac:chgData name="Malcolm Menzies" userId="ccbc9888ab2d3d12" providerId="LiveId" clId="{67A393BF-69CB-4F09-B02A-89B39496050E}" dt="2026-10-10T19:28:10.403" v="2164" actId="6549"/>
          <ac:spMkLst>
            <pc:docMk/>
            <pc:sldMk cId="1388481628" sldId="258"/>
            <ac:spMk id="2" creationId="{D3588054-EEEB-E242-4E06-F058A3641E66}"/>
          </ac:spMkLst>
        </pc:spChg>
        <pc:spChg chg="mod">
          <ac:chgData name="Malcolm Menzies" userId="ccbc9888ab2d3d12" providerId="LiveId" clId="{67A393BF-69CB-4F09-B02A-89B39496050E}" dt="2026-10-11T06:04:01.407" v="6837" actId="20577"/>
          <ac:spMkLst>
            <pc:docMk/>
            <pc:sldMk cId="1388481628" sldId="258"/>
            <ac:spMk id="3" creationId="{83370D74-6645-EB73-E889-92083563432F}"/>
          </ac:spMkLst>
        </pc:spChg>
      </pc:sldChg>
      <pc:sldChg chg="modSp new mod modNotesTx">
        <pc:chgData name="Malcolm Menzies" userId="ccbc9888ab2d3d12" providerId="LiveId" clId="{67A393BF-69CB-4F09-B02A-89B39496050E}" dt="2026-10-11T06:01:52.016" v="6786" actId="20577"/>
        <pc:sldMkLst>
          <pc:docMk/>
          <pc:sldMk cId="170912087" sldId="259"/>
        </pc:sldMkLst>
        <pc:spChg chg="mod">
          <ac:chgData name="Malcolm Menzies" userId="ccbc9888ab2d3d12" providerId="LiveId" clId="{67A393BF-69CB-4F09-B02A-89B39496050E}" dt="2026-10-10T19:48:50.782" v="2628" actId="20577"/>
          <ac:spMkLst>
            <pc:docMk/>
            <pc:sldMk cId="170912087" sldId="259"/>
            <ac:spMk id="2" creationId="{57EC4820-99FA-0853-DFB0-8C8DD62CED8C}"/>
          </ac:spMkLst>
        </pc:spChg>
        <pc:spChg chg="mod">
          <ac:chgData name="Malcolm Menzies" userId="ccbc9888ab2d3d12" providerId="LiveId" clId="{67A393BF-69CB-4F09-B02A-89B39496050E}" dt="2026-10-10T21:50:39.140" v="6146" actId="20577"/>
          <ac:spMkLst>
            <pc:docMk/>
            <pc:sldMk cId="170912087" sldId="259"/>
            <ac:spMk id="3" creationId="{634D3654-1D9B-02AE-1DF2-5B1EAD3F4010}"/>
          </ac:spMkLst>
        </pc:spChg>
      </pc:sldChg>
      <pc:sldChg chg="modSp new mod">
        <pc:chgData name="Malcolm Menzies" userId="ccbc9888ab2d3d12" providerId="LiveId" clId="{67A393BF-69CB-4F09-B02A-89B39496050E}" dt="2026-10-10T19:25:27.356" v="2137" actId="20577"/>
        <pc:sldMkLst>
          <pc:docMk/>
          <pc:sldMk cId="3315960532" sldId="260"/>
        </pc:sldMkLst>
        <pc:spChg chg="mod">
          <ac:chgData name="Malcolm Menzies" userId="ccbc9888ab2d3d12" providerId="LiveId" clId="{67A393BF-69CB-4F09-B02A-89B39496050E}" dt="2026-09-30T20:36:11.037" v="217" actId="20577"/>
          <ac:spMkLst>
            <pc:docMk/>
            <pc:sldMk cId="3315960532" sldId="260"/>
            <ac:spMk id="2" creationId="{8C29C0E3-0FD9-C126-2836-CD1AA315BDC7}"/>
          </ac:spMkLst>
        </pc:spChg>
        <pc:spChg chg="mod">
          <ac:chgData name="Malcolm Menzies" userId="ccbc9888ab2d3d12" providerId="LiveId" clId="{67A393BF-69CB-4F09-B02A-89B39496050E}" dt="2026-10-10T19:25:27.356" v="2137" actId="20577"/>
          <ac:spMkLst>
            <pc:docMk/>
            <pc:sldMk cId="3315960532" sldId="260"/>
            <ac:spMk id="3" creationId="{72AFFF23-A1FC-155F-41BB-AA3490953F5A}"/>
          </ac:spMkLst>
        </pc:spChg>
      </pc:sldChg>
      <pc:sldChg chg="modSp new mod">
        <pc:chgData name="Malcolm Menzies" userId="ccbc9888ab2d3d12" providerId="LiveId" clId="{67A393BF-69CB-4F09-B02A-89B39496050E}" dt="2026-10-11T06:13:08.704" v="6959" actId="27636"/>
        <pc:sldMkLst>
          <pc:docMk/>
          <pc:sldMk cId="1275074525" sldId="261"/>
        </pc:sldMkLst>
        <pc:spChg chg="mod">
          <ac:chgData name="Malcolm Menzies" userId="ccbc9888ab2d3d12" providerId="LiveId" clId="{67A393BF-69CB-4F09-B02A-89B39496050E}" dt="2026-09-30T21:08:44.869" v="331"/>
          <ac:spMkLst>
            <pc:docMk/>
            <pc:sldMk cId="1275074525" sldId="261"/>
            <ac:spMk id="2" creationId="{52D43E70-AEE2-C4A3-0C5C-B1DB94FE3295}"/>
          </ac:spMkLst>
        </pc:spChg>
        <pc:spChg chg="mod">
          <ac:chgData name="Malcolm Menzies" userId="ccbc9888ab2d3d12" providerId="LiveId" clId="{67A393BF-69CB-4F09-B02A-89B39496050E}" dt="2026-10-11T06:13:08.704" v="6959" actId="27636"/>
          <ac:spMkLst>
            <pc:docMk/>
            <pc:sldMk cId="1275074525" sldId="261"/>
            <ac:spMk id="3" creationId="{845BFA6D-E471-C210-662B-D9A836E06A26}"/>
          </ac:spMkLst>
        </pc:spChg>
      </pc:sldChg>
      <pc:sldChg chg="modSp new mod">
        <pc:chgData name="Malcolm Menzies" userId="ccbc9888ab2d3d12" providerId="LiveId" clId="{67A393BF-69CB-4F09-B02A-89B39496050E}" dt="2026-10-11T00:19:22.475" v="6766" actId="20577"/>
        <pc:sldMkLst>
          <pc:docMk/>
          <pc:sldMk cId="3822040723" sldId="262"/>
        </pc:sldMkLst>
        <pc:spChg chg="mod">
          <ac:chgData name="Malcolm Menzies" userId="ccbc9888ab2d3d12" providerId="LiveId" clId="{67A393BF-69CB-4F09-B02A-89B39496050E}" dt="2026-10-01T04:24:55.109" v="343" actId="20577"/>
          <ac:spMkLst>
            <pc:docMk/>
            <pc:sldMk cId="3822040723" sldId="262"/>
            <ac:spMk id="2" creationId="{53100D37-A7CD-8106-0716-66BF3929EFFA}"/>
          </ac:spMkLst>
        </pc:spChg>
        <pc:spChg chg="mod">
          <ac:chgData name="Malcolm Menzies" userId="ccbc9888ab2d3d12" providerId="LiveId" clId="{67A393BF-69CB-4F09-B02A-89B39496050E}" dt="2026-10-11T00:19:22.475" v="6766" actId="20577"/>
          <ac:spMkLst>
            <pc:docMk/>
            <pc:sldMk cId="3822040723" sldId="262"/>
            <ac:spMk id="3" creationId="{95EC5571-B8F4-6435-504C-20134C01B1C5}"/>
          </ac:spMkLst>
        </pc:spChg>
      </pc:sldChg>
      <pc:sldChg chg="modSp new del mod">
        <pc:chgData name="Malcolm Menzies" userId="ccbc9888ab2d3d12" providerId="LiveId" clId="{67A393BF-69CB-4F09-B02A-89B39496050E}" dt="2026-10-10T19:49:39.844" v="2671" actId="47"/>
        <pc:sldMkLst>
          <pc:docMk/>
          <pc:sldMk cId="4218938074" sldId="263"/>
        </pc:sldMkLst>
      </pc:sldChg>
      <pc:sldChg chg="modSp new mod">
        <pc:chgData name="Malcolm Menzies" userId="ccbc9888ab2d3d12" providerId="LiveId" clId="{67A393BF-69CB-4F09-B02A-89B39496050E}" dt="2026-10-10T21:47:15.141" v="6050" actId="113"/>
        <pc:sldMkLst>
          <pc:docMk/>
          <pc:sldMk cId="586264724" sldId="264"/>
        </pc:sldMkLst>
        <pc:spChg chg="mod">
          <ac:chgData name="Malcolm Menzies" userId="ccbc9888ab2d3d12" providerId="LiveId" clId="{67A393BF-69CB-4F09-B02A-89B39496050E}" dt="2026-10-08T04:40:21.543" v="1301" actId="20577"/>
          <ac:spMkLst>
            <pc:docMk/>
            <pc:sldMk cId="586264724" sldId="264"/>
            <ac:spMk id="2" creationId="{940A77DF-34BF-9516-8A8B-A0892C9AFE75}"/>
          </ac:spMkLst>
        </pc:spChg>
        <pc:spChg chg="mod">
          <ac:chgData name="Malcolm Menzies" userId="ccbc9888ab2d3d12" providerId="LiveId" clId="{67A393BF-69CB-4F09-B02A-89B39496050E}" dt="2026-10-10T21:47:15.141" v="6050" actId="113"/>
          <ac:spMkLst>
            <pc:docMk/>
            <pc:sldMk cId="586264724" sldId="264"/>
            <ac:spMk id="3" creationId="{9D2CCC68-2B6F-8E9F-4871-69F90B70821F}"/>
          </ac:spMkLst>
        </pc:spChg>
      </pc:sldChg>
      <pc:sldChg chg="modSp new mod">
        <pc:chgData name="Malcolm Menzies" userId="ccbc9888ab2d3d12" providerId="LiveId" clId="{67A393BF-69CB-4F09-B02A-89B39496050E}" dt="2026-10-10T21:13:40.873" v="5046" actId="20577"/>
        <pc:sldMkLst>
          <pc:docMk/>
          <pc:sldMk cId="894179946" sldId="265"/>
        </pc:sldMkLst>
        <pc:spChg chg="mod">
          <ac:chgData name="Malcolm Menzies" userId="ccbc9888ab2d3d12" providerId="LiveId" clId="{67A393BF-69CB-4F09-B02A-89B39496050E}" dt="2026-10-10T19:50:08.658" v="2717" actId="20577"/>
          <ac:spMkLst>
            <pc:docMk/>
            <pc:sldMk cId="894179946" sldId="265"/>
            <ac:spMk id="2" creationId="{88FD14DF-1B45-1C11-36FC-E6330E149228}"/>
          </ac:spMkLst>
        </pc:spChg>
        <pc:spChg chg="mod">
          <ac:chgData name="Malcolm Menzies" userId="ccbc9888ab2d3d12" providerId="LiveId" clId="{67A393BF-69CB-4F09-B02A-89B39496050E}" dt="2026-10-10T21:13:40.873" v="5046" actId="20577"/>
          <ac:spMkLst>
            <pc:docMk/>
            <pc:sldMk cId="894179946" sldId="265"/>
            <ac:spMk id="3" creationId="{21C5B4E5-DFF0-AF3A-D051-30470781B5B0}"/>
          </ac:spMkLst>
        </pc:spChg>
      </pc:sldChg>
      <pc:sldChg chg="addSp delSp modSp new mod">
        <pc:chgData name="Malcolm Menzies" userId="ccbc9888ab2d3d12" providerId="LiveId" clId="{67A393BF-69CB-4F09-B02A-89B39496050E}" dt="2026-10-10T20:09:35.825" v="2833" actId="20577"/>
        <pc:sldMkLst>
          <pc:docMk/>
          <pc:sldMk cId="3882260066" sldId="266"/>
        </pc:sldMkLst>
        <pc:spChg chg="mod">
          <ac:chgData name="Malcolm Menzies" userId="ccbc9888ab2d3d12" providerId="LiveId" clId="{67A393BF-69CB-4F09-B02A-89B39496050E}" dt="2026-10-10T20:09:35.825" v="2833" actId="20577"/>
          <ac:spMkLst>
            <pc:docMk/>
            <pc:sldMk cId="3882260066" sldId="266"/>
            <ac:spMk id="2" creationId="{86C0F18E-0C4E-A295-5C4C-DAFB953664B1}"/>
          </ac:spMkLst>
        </pc:spChg>
        <pc:spChg chg="del">
          <ac:chgData name="Malcolm Menzies" userId="ccbc9888ab2d3d12" providerId="LiveId" clId="{67A393BF-69CB-4F09-B02A-89B39496050E}" dt="2026-10-10T20:07:01.534" v="2761" actId="22"/>
          <ac:spMkLst>
            <pc:docMk/>
            <pc:sldMk cId="3882260066" sldId="266"/>
            <ac:spMk id="3" creationId="{EE3A31E0-DD79-3F96-1059-8027B43227E6}"/>
          </ac:spMkLst>
        </pc:spChg>
        <pc:picChg chg="add mod ord">
          <ac:chgData name="Malcolm Menzies" userId="ccbc9888ab2d3d12" providerId="LiveId" clId="{67A393BF-69CB-4F09-B02A-89B39496050E}" dt="2026-10-10T20:07:01.534" v="2761" actId="22"/>
          <ac:picMkLst>
            <pc:docMk/>
            <pc:sldMk cId="3882260066" sldId="266"/>
            <ac:picMk id="5" creationId="{29F7E98C-9086-1A62-1FCF-A105935A8C72}"/>
          </ac:picMkLst>
        </pc:picChg>
      </pc:sldChg>
      <pc:sldChg chg="modSp add mod">
        <pc:chgData name="Malcolm Menzies" userId="ccbc9888ab2d3d12" providerId="LiveId" clId="{67A393BF-69CB-4F09-B02A-89B39496050E}" dt="2026-10-10T20:30:02.058" v="3106" actId="20577"/>
        <pc:sldMkLst>
          <pc:docMk/>
          <pc:sldMk cId="2393747524" sldId="267"/>
        </pc:sldMkLst>
        <pc:spChg chg="mod">
          <ac:chgData name="Malcolm Menzies" userId="ccbc9888ab2d3d12" providerId="LiveId" clId="{67A393BF-69CB-4F09-B02A-89B39496050E}" dt="2026-10-10T20:28:42.339" v="3091" actId="20577"/>
          <ac:spMkLst>
            <pc:docMk/>
            <pc:sldMk cId="2393747524" sldId="267"/>
            <ac:spMk id="2" creationId="{4AC9243D-D770-1FAB-69D2-F0F9CCD49861}"/>
          </ac:spMkLst>
        </pc:spChg>
        <pc:spChg chg="mod">
          <ac:chgData name="Malcolm Menzies" userId="ccbc9888ab2d3d12" providerId="LiveId" clId="{67A393BF-69CB-4F09-B02A-89B39496050E}" dt="2026-10-10T20:30:02.058" v="3106" actId="20577"/>
          <ac:spMkLst>
            <pc:docMk/>
            <pc:sldMk cId="2393747524" sldId="267"/>
            <ac:spMk id="3" creationId="{7C195555-1DF8-43BC-F615-1679DEF0EE45}"/>
          </ac:spMkLst>
        </pc:spChg>
      </pc:sldChg>
      <pc:sldChg chg="modSp add mod">
        <pc:chgData name="Malcolm Menzies" userId="ccbc9888ab2d3d12" providerId="LiveId" clId="{67A393BF-69CB-4F09-B02A-89B39496050E}" dt="2026-10-10T20:34:11.929" v="3276" actId="6549"/>
        <pc:sldMkLst>
          <pc:docMk/>
          <pc:sldMk cId="3481751042" sldId="268"/>
        </pc:sldMkLst>
        <pc:spChg chg="mod">
          <ac:chgData name="Malcolm Menzies" userId="ccbc9888ab2d3d12" providerId="LiveId" clId="{67A393BF-69CB-4F09-B02A-89B39496050E}" dt="2026-10-10T20:29:24.843" v="3098" actId="113"/>
          <ac:spMkLst>
            <pc:docMk/>
            <pc:sldMk cId="3481751042" sldId="268"/>
            <ac:spMk id="2" creationId="{0BDEB23E-2BA2-3E8D-9C0F-10595322B1D2}"/>
          </ac:spMkLst>
        </pc:spChg>
        <pc:spChg chg="mod">
          <ac:chgData name="Malcolm Menzies" userId="ccbc9888ab2d3d12" providerId="LiveId" clId="{67A393BF-69CB-4F09-B02A-89B39496050E}" dt="2026-10-10T20:34:11.929" v="3276" actId="6549"/>
          <ac:spMkLst>
            <pc:docMk/>
            <pc:sldMk cId="3481751042" sldId="268"/>
            <ac:spMk id="3" creationId="{DFC40762-FB5C-316E-181A-912F1C71C85F}"/>
          </ac:spMkLst>
        </pc:spChg>
      </pc:sldChg>
      <pc:sldChg chg="modSp add mod">
        <pc:chgData name="Malcolm Menzies" userId="ccbc9888ab2d3d12" providerId="LiveId" clId="{67A393BF-69CB-4F09-B02A-89B39496050E}" dt="2026-10-10T20:40:46.359" v="3545" actId="27636"/>
        <pc:sldMkLst>
          <pc:docMk/>
          <pc:sldMk cId="1105297386" sldId="269"/>
        </pc:sldMkLst>
        <pc:spChg chg="mod">
          <ac:chgData name="Malcolm Menzies" userId="ccbc9888ab2d3d12" providerId="LiveId" clId="{67A393BF-69CB-4F09-B02A-89B39496050E}" dt="2026-10-10T20:32:41.622" v="3184" actId="20577"/>
          <ac:spMkLst>
            <pc:docMk/>
            <pc:sldMk cId="1105297386" sldId="269"/>
            <ac:spMk id="2" creationId="{26CDA2E9-DC7A-3582-617E-48B85B422995}"/>
          </ac:spMkLst>
        </pc:spChg>
        <pc:spChg chg="mod">
          <ac:chgData name="Malcolm Menzies" userId="ccbc9888ab2d3d12" providerId="LiveId" clId="{67A393BF-69CB-4F09-B02A-89B39496050E}" dt="2026-10-10T20:40:46.359" v="3545" actId="27636"/>
          <ac:spMkLst>
            <pc:docMk/>
            <pc:sldMk cId="1105297386" sldId="269"/>
            <ac:spMk id="3" creationId="{EA581BF0-F095-F9DE-2889-F192EF77F6B5}"/>
          </ac:spMkLst>
        </pc:spChg>
      </pc:sldChg>
      <pc:sldChg chg="modSp add mod">
        <pc:chgData name="Malcolm Menzies" userId="ccbc9888ab2d3d12" providerId="LiveId" clId="{67A393BF-69CB-4F09-B02A-89B39496050E}" dt="2026-10-10T20:55:39.344" v="3899" actId="6549"/>
        <pc:sldMkLst>
          <pc:docMk/>
          <pc:sldMk cId="390895369" sldId="270"/>
        </pc:sldMkLst>
        <pc:spChg chg="mod">
          <ac:chgData name="Malcolm Menzies" userId="ccbc9888ab2d3d12" providerId="LiveId" clId="{67A393BF-69CB-4F09-B02A-89B39496050E}" dt="2026-10-10T20:42:58.626" v="3570" actId="20577"/>
          <ac:spMkLst>
            <pc:docMk/>
            <pc:sldMk cId="390895369" sldId="270"/>
            <ac:spMk id="2" creationId="{D354E8ED-53DB-8640-8BC3-84B716E84C00}"/>
          </ac:spMkLst>
        </pc:spChg>
        <pc:spChg chg="mod">
          <ac:chgData name="Malcolm Menzies" userId="ccbc9888ab2d3d12" providerId="LiveId" clId="{67A393BF-69CB-4F09-B02A-89B39496050E}" dt="2026-10-10T20:55:39.344" v="3899" actId="6549"/>
          <ac:spMkLst>
            <pc:docMk/>
            <pc:sldMk cId="390895369" sldId="270"/>
            <ac:spMk id="3" creationId="{40C24677-50BB-E66B-38F6-10E4FE214DC8}"/>
          </ac:spMkLst>
        </pc:spChg>
      </pc:sldChg>
      <pc:sldChg chg="modSp add mod">
        <pc:chgData name="Malcolm Menzies" userId="ccbc9888ab2d3d12" providerId="LiveId" clId="{67A393BF-69CB-4F09-B02A-89B39496050E}" dt="2026-10-10T21:01:50.601" v="4577" actId="20577"/>
        <pc:sldMkLst>
          <pc:docMk/>
          <pc:sldMk cId="4248842171" sldId="271"/>
        </pc:sldMkLst>
        <pc:spChg chg="mod">
          <ac:chgData name="Malcolm Menzies" userId="ccbc9888ab2d3d12" providerId="LiveId" clId="{67A393BF-69CB-4F09-B02A-89B39496050E}" dt="2026-10-10T20:56:04.862" v="3901"/>
          <ac:spMkLst>
            <pc:docMk/>
            <pc:sldMk cId="4248842171" sldId="271"/>
            <ac:spMk id="2" creationId="{8A64208E-6FB1-B425-A8B2-CA8571ADEB68}"/>
          </ac:spMkLst>
        </pc:spChg>
        <pc:spChg chg="mod">
          <ac:chgData name="Malcolm Menzies" userId="ccbc9888ab2d3d12" providerId="LiveId" clId="{67A393BF-69CB-4F09-B02A-89B39496050E}" dt="2026-10-10T21:01:50.601" v="4577" actId="20577"/>
          <ac:spMkLst>
            <pc:docMk/>
            <pc:sldMk cId="4248842171" sldId="271"/>
            <ac:spMk id="3" creationId="{E8DD82DF-6C34-ED02-0691-8ADD2AA8BEA7}"/>
          </ac:spMkLst>
        </pc:spChg>
      </pc:sldChg>
      <pc:sldChg chg="modSp add mod">
        <pc:chgData name="Malcolm Menzies" userId="ccbc9888ab2d3d12" providerId="LiveId" clId="{67A393BF-69CB-4F09-B02A-89B39496050E}" dt="2026-10-10T21:12:10.268" v="5010" actId="20577"/>
        <pc:sldMkLst>
          <pc:docMk/>
          <pc:sldMk cId="283007601" sldId="272"/>
        </pc:sldMkLst>
        <pc:spChg chg="mod">
          <ac:chgData name="Malcolm Menzies" userId="ccbc9888ab2d3d12" providerId="LiveId" clId="{67A393BF-69CB-4F09-B02A-89B39496050E}" dt="2026-10-10T21:03:46.009" v="4587" actId="20577"/>
          <ac:spMkLst>
            <pc:docMk/>
            <pc:sldMk cId="283007601" sldId="272"/>
            <ac:spMk id="2" creationId="{6ACB5E4B-92C6-4517-BC68-276A02F61FCB}"/>
          </ac:spMkLst>
        </pc:spChg>
        <pc:spChg chg="mod">
          <ac:chgData name="Malcolm Menzies" userId="ccbc9888ab2d3d12" providerId="LiveId" clId="{67A393BF-69CB-4F09-B02A-89B39496050E}" dt="2026-10-10T21:12:10.268" v="5010" actId="20577"/>
          <ac:spMkLst>
            <pc:docMk/>
            <pc:sldMk cId="283007601" sldId="272"/>
            <ac:spMk id="3" creationId="{AE2E1840-2069-2A30-47C0-65A49909A5EA}"/>
          </ac:spMkLst>
        </pc:spChg>
      </pc:sldChg>
      <pc:sldChg chg="modSp add mod">
        <pc:chgData name="Malcolm Menzies" userId="ccbc9888ab2d3d12" providerId="LiveId" clId="{67A393BF-69CB-4F09-B02A-89B39496050E}" dt="2026-10-10T21:20:42.414" v="5251" actId="123"/>
        <pc:sldMkLst>
          <pc:docMk/>
          <pc:sldMk cId="2936439033" sldId="273"/>
        </pc:sldMkLst>
        <pc:spChg chg="mod">
          <ac:chgData name="Malcolm Menzies" userId="ccbc9888ab2d3d12" providerId="LiveId" clId="{67A393BF-69CB-4F09-B02A-89B39496050E}" dt="2026-10-10T21:14:19.617" v="5048"/>
          <ac:spMkLst>
            <pc:docMk/>
            <pc:sldMk cId="2936439033" sldId="273"/>
            <ac:spMk id="2" creationId="{690261F1-B76D-A6FB-545F-1CF519AF5185}"/>
          </ac:spMkLst>
        </pc:spChg>
        <pc:spChg chg="mod">
          <ac:chgData name="Malcolm Menzies" userId="ccbc9888ab2d3d12" providerId="LiveId" clId="{67A393BF-69CB-4F09-B02A-89B39496050E}" dt="2026-10-10T21:20:42.414" v="5251" actId="123"/>
          <ac:spMkLst>
            <pc:docMk/>
            <pc:sldMk cId="2936439033" sldId="273"/>
            <ac:spMk id="3" creationId="{4369DA93-82AB-26D1-99FB-2CF62DFDC635}"/>
          </ac:spMkLst>
        </pc:spChg>
      </pc:sldChg>
      <pc:sldChg chg="modSp add mod">
        <pc:chgData name="Malcolm Menzies" userId="ccbc9888ab2d3d12" providerId="LiveId" clId="{67A393BF-69CB-4F09-B02A-89B39496050E}" dt="2026-10-11T06:16:44.799" v="7026" actId="20577"/>
        <pc:sldMkLst>
          <pc:docMk/>
          <pc:sldMk cId="205403805" sldId="274"/>
        </pc:sldMkLst>
        <pc:spChg chg="mod">
          <ac:chgData name="Malcolm Menzies" userId="ccbc9888ab2d3d12" providerId="LiveId" clId="{67A393BF-69CB-4F09-B02A-89B39496050E}" dt="2026-10-10T21:21:00.348" v="5253"/>
          <ac:spMkLst>
            <pc:docMk/>
            <pc:sldMk cId="205403805" sldId="274"/>
            <ac:spMk id="2" creationId="{30D57ED6-7536-9080-A2F2-8B9EB7767D1B}"/>
          </ac:spMkLst>
        </pc:spChg>
        <pc:spChg chg="mod">
          <ac:chgData name="Malcolm Menzies" userId="ccbc9888ab2d3d12" providerId="LiveId" clId="{67A393BF-69CB-4F09-B02A-89B39496050E}" dt="2026-10-11T06:16:44.799" v="7026" actId="20577"/>
          <ac:spMkLst>
            <pc:docMk/>
            <pc:sldMk cId="205403805" sldId="274"/>
            <ac:spMk id="3" creationId="{ED6D461B-DE97-9A2E-3A5E-7538420A5A95}"/>
          </ac:spMkLst>
        </pc:spChg>
      </pc:sldChg>
      <pc:sldChg chg="modSp add mod">
        <pc:chgData name="Malcolm Menzies" userId="ccbc9888ab2d3d12" providerId="LiveId" clId="{67A393BF-69CB-4F09-B02A-89B39496050E}" dt="2026-10-10T21:58:18.122" v="6574" actId="20577"/>
        <pc:sldMkLst>
          <pc:docMk/>
          <pc:sldMk cId="3874645229" sldId="275"/>
        </pc:sldMkLst>
        <pc:spChg chg="mod">
          <ac:chgData name="Malcolm Menzies" userId="ccbc9888ab2d3d12" providerId="LiveId" clId="{67A393BF-69CB-4F09-B02A-89B39496050E}" dt="2026-10-10T21:40:09.085" v="5689" actId="20577"/>
          <ac:spMkLst>
            <pc:docMk/>
            <pc:sldMk cId="3874645229" sldId="275"/>
            <ac:spMk id="2" creationId="{476457EB-9F25-F149-0883-CDD05E541A00}"/>
          </ac:spMkLst>
        </pc:spChg>
        <pc:spChg chg="mod">
          <ac:chgData name="Malcolm Menzies" userId="ccbc9888ab2d3d12" providerId="LiveId" clId="{67A393BF-69CB-4F09-B02A-89B39496050E}" dt="2026-10-10T21:58:18.122" v="6574" actId="20577"/>
          <ac:spMkLst>
            <pc:docMk/>
            <pc:sldMk cId="3874645229" sldId="275"/>
            <ac:spMk id="3" creationId="{9168B897-447F-39C1-7E37-F8843B9265A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F6C8C0-B33D-493E-AC11-1D5C255A40CB}" type="datetimeFigureOut">
              <a:rPr lang="en-GB" smtClean="0"/>
              <a:t>11/10/2026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E7101-3A7B-497A-B8D7-5061DC710FC8}" type="slidenum">
              <a:rPr lang="en-GB" smtClean="0"/>
              <a:t>‹#›</a:t>
            </a:fld>
            <a:endParaRPr lang="en-GB"/>
          </a:p>
        </p:txBody>
      </p:sp>
    </p:spTree>
    <p:extLst>
      <p:ext uri="{BB962C8B-B14F-4D97-AF65-F5344CB8AC3E}">
        <p14:creationId xmlns:p14="http://schemas.microsoft.com/office/powerpoint/2010/main" val="573066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93E7101-3A7B-497A-B8D7-5061DC710FC8}" type="slidenum">
              <a:rPr lang="en-GB" smtClean="0"/>
              <a:t>1</a:t>
            </a:fld>
            <a:endParaRPr lang="en-GB"/>
          </a:p>
        </p:txBody>
      </p:sp>
    </p:spTree>
    <p:extLst>
      <p:ext uri="{BB962C8B-B14F-4D97-AF65-F5344CB8AC3E}">
        <p14:creationId xmlns:p14="http://schemas.microsoft.com/office/powerpoint/2010/main" val="543725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covering methods</a:t>
            </a:r>
          </a:p>
        </p:txBody>
      </p:sp>
      <p:sp>
        <p:nvSpPr>
          <p:cNvPr id="4" name="Slide Number Placeholder 3"/>
          <p:cNvSpPr>
            <a:spLocks noGrp="1"/>
          </p:cNvSpPr>
          <p:nvPr>
            <p:ph type="sldNum" sz="quarter" idx="5"/>
          </p:nvPr>
        </p:nvSpPr>
        <p:spPr/>
        <p:txBody>
          <a:bodyPr/>
          <a:lstStyle/>
          <a:p>
            <a:fld id="{A93E7101-3A7B-497A-B8D7-5061DC710FC8}" type="slidenum">
              <a:rPr lang="en-GB" smtClean="0"/>
              <a:t>5</a:t>
            </a:fld>
            <a:endParaRPr lang="en-GB"/>
          </a:p>
        </p:txBody>
      </p:sp>
    </p:spTree>
    <p:extLst>
      <p:ext uri="{BB962C8B-B14F-4D97-AF65-F5344CB8AC3E}">
        <p14:creationId xmlns:p14="http://schemas.microsoft.com/office/powerpoint/2010/main" val="3486487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545865-F33E-4B57-8B83-E428AE0330D9}" type="datetimeFigureOut">
              <a:rPr lang="en-GB" smtClean="0"/>
              <a:t>11/10/2026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311909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45865-F33E-4B57-8B83-E428AE0330D9}" type="datetimeFigureOut">
              <a:rPr lang="en-GB" smtClean="0"/>
              <a:t>11/10/2026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3131732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7E545865-F33E-4B57-8B83-E428AE0330D9}" type="datetimeFigureOut">
              <a:rPr lang="en-GB" smtClean="0"/>
              <a:t>11/10/2026</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869C98D1-CF00-42F2-8EA2-96FED1992A02}" type="slidenum">
              <a:rPr lang="en-GB" smtClean="0"/>
              <a:t>‹#›</a:t>
            </a:fld>
            <a:endParaRPr lang="en-GB"/>
          </a:p>
        </p:txBody>
      </p:sp>
    </p:spTree>
    <p:extLst>
      <p:ext uri="{BB962C8B-B14F-4D97-AF65-F5344CB8AC3E}">
        <p14:creationId xmlns:p14="http://schemas.microsoft.com/office/powerpoint/2010/main" val="13509679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545865-F33E-4B57-8B83-E428AE0330D9}" type="datetimeFigureOut">
              <a:rPr lang="en-GB" smtClean="0"/>
              <a:t>11/10/2026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1755981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545865-F33E-4B57-8B83-E428AE0330D9}" type="datetimeFigureOut">
              <a:rPr lang="en-GB" smtClean="0"/>
              <a:t>11/10/2026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227126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545865-F33E-4B57-8B83-E428AE0330D9}" type="datetimeFigureOut">
              <a:rPr lang="en-GB" smtClean="0"/>
              <a:t>11/10/2026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637987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45865-F33E-4B57-8B83-E428AE0330D9}" type="datetimeFigureOut">
              <a:rPr lang="en-GB" smtClean="0"/>
              <a:t>11/10/2026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4047329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545865-F33E-4B57-8B83-E428AE0330D9}" type="datetimeFigureOut">
              <a:rPr lang="en-GB" smtClean="0"/>
              <a:t>11/10/2026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2593012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545865-F33E-4B57-8B83-E428AE0330D9}" type="datetimeFigureOut">
              <a:rPr lang="en-GB" smtClean="0"/>
              <a:t>11/10/2026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2190845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45865-F33E-4B57-8B83-E428AE0330D9}" type="datetimeFigureOut">
              <a:rPr lang="en-GB" smtClean="0"/>
              <a:t>11/10/2026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4195164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7E545865-F33E-4B57-8B83-E428AE0330D9}" type="datetimeFigureOut">
              <a:rPr lang="en-GB" smtClean="0"/>
              <a:t>11/10/2026</a:t>
            </a:fld>
            <a:endParaRPr lang="en-GB"/>
          </a:p>
        </p:txBody>
      </p:sp>
      <p:sp>
        <p:nvSpPr>
          <p:cNvPr id="5" name="Footer Placeholder 4"/>
          <p:cNvSpPr>
            <a:spLocks noGrp="1"/>
          </p:cNvSpPr>
          <p:nvPr>
            <p:ph type="ftr" sz="quarter" idx="11"/>
          </p:nvPr>
        </p:nvSpPr>
        <p:spPr>
          <a:xfrm>
            <a:off x="3776135" y="6422854"/>
            <a:ext cx="4279669" cy="365125"/>
          </a:xfrm>
        </p:spPr>
        <p:txBody>
          <a:bodyPr/>
          <a:lstStyle/>
          <a:p>
            <a:endParaRPr lang="en-GB"/>
          </a:p>
        </p:txBody>
      </p:sp>
      <p:sp>
        <p:nvSpPr>
          <p:cNvPr id="6" name="Slide Number Placeholder 5"/>
          <p:cNvSpPr>
            <a:spLocks noGrp="1"/>
          </p:cNvSpPr>
          <p:nvPr>
            <p:ph type="sldNum" sz="quarter" idx="12"/>
          </p:nvPr>
        </p:nvSpPr>
        <p:spPr>
          <a:xfrm>
            <a:off x="8073048" y="6422854"/>
            <a:ext cx="879759" cy="365125"/>
          </a:xfrm>
        </p:spPr>
        <p:txBody>
          <a:bodyPr/>
          <a:lstStyle/>
          <a:p>
            <a:fld id="{869C98D1-CF00-42F2-8EA2-96FED1992A02}" type="slidenum">
              <a:rPr lang="en-GB" smtClean="0"/>
              <a:t>‹#›</a:t>
            </a:fld>
            <a:endParaRPr lang="en-GB"/>
          </a:p>
        </p:txBody>
      </p:sp>
    </p:spTree>
    <p:extLst>
      <p:ext uri="{BB962C8B-B14F-4D97-AF65-F5344CB8AC3E}">
        <p14:creationId xmlns:p14="http://schemas.microsoft.com/office/powerpoint/2010/main" val="3388691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7E545865-F33E-4B57-8B83-E428AE0330D9}" type="datetimeFigureOut">
              <a:rPr lang="en-GB" smtClean="0"/>
              <a:t>11/10/2026</a:t>
            </a:fld>
            <a:endParaRPr lang="en-GB"/>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GB"/>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869C98D1-CF00-42F2-8EA2-96FED1992A02}" type="slidenum">
              <a:rPr lang="en-GB" smtClean="0"/>
              <a:t>‹#›</a:t>
            </a:fld>
            <a:endParaRPr lang="en-GB"/>
          </a:p>
        </p:txBody>
      </p:sp>
    </p:spTree>
    <p:extLst>
      <p:ext uri="{BB962C8B-B14F-4D97-AF65-F5344CB8AC3E}">
        <p14:creationId xmlns:p14="http://schemas.microsoft.com/office/powerpoint/2010/main" val="21014036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chemeClr val="bg2">
                <a:shade val="91000"/>
                <a:satMod val="105000"/>
              </a:schemeClr>
            </a:duotone>
          </a:blip>
          <a:tile tx="0" ty="0" sx="100000" sy="100000" flip="none" algn="tl"/>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828AE3-FA58-43DF-B083-6AA3C102A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3EA84B-6291-187F-399B-92A516181380}"/>
              </a:ext>
            </a:extLst>
          </p:cNvPr>
          <p:cNvSpPr>
            <a:spLocks noGrp="1"/>
          </p:cNvSpPr>
          <p:nvPr>
            <p:ph type="ctrTitle"/>
          </p:nvPr>
        </p:nvSpPr>
        <p:spPr>
          <a:xfrm>
            <a:off x="643468" y="1914860"/>
            <a:ext cx="10905066" cy="2474259"/>
          </a:xfrm>
        </p:spPr>
        <p:txBody>
          <a:bodyPr>
            <a:normAutofit/>
          </a:bodyPr>
          <a:lstStyle/>
          <a:p>
            <a:r>
              <a:rPr lang="en-GB" sz="4400" dirty="0">
                <a:solidFill>
                  <a:schemeClr val="tx1"/>
                </a:solidFill>
              </a:rPr>
              <a:t>The history of long-term </a:t>
            </a:r>
            <a:br>
              <a:rPr lang="en-GB" sz="4400" dirty="0">
                <a:solidFill>
                  <a:schemeClr val="tx1"/>
                </a:solidFill>
              </a:rPr>
            </a:br>
            <a:r>
              <a:rPr lang="en-GB" sz="4400" dirty="0">
                <a:solidFill>
                  <a:schemeClr val="tx1"/>
                </a:solidFill>
              </a:rPr>
              <a:t>public governance in new </a:t>
            </a:r>
            <a:r>
              <a:rPr lang="en-GB" sz="4400" dirty="0" err="1">
                <a:solidFill>
                  <a:schemeClr val="tx1"/>
                </a:solidFill>
              </a:rPr>
              <a:t>zealand</a:t>
            </a:r>
            <a:br>
              <a:rPr lang="en-GB" sz="4400" dirty="0">
                <a:solidFill>
                  <a:schemeClr val="tx1"/>
                </a:solidFill>
              </a:rPr>
            </a:br>
            <a:r>
              <a:rPr lang="en-GB" sz="4400" cap="none" dirty="0">
                <a:solidFill>
                  <a:schemeClr val="tx1"/>
                </a:solidFill>
              </a:rPr>
              <a:t>Malcolm Menzies</a:t>
            </a:r>
            <a:endParaRPr lang="en-GB" sz="4400" dirty="0">
              <a:solidFill>
                <a:schemeClr val="tx1"/>
              </a:solidFill>
            </a:endParaRPr>
          </a:p>
        </p:txBody>
      </p:sp>
      <p:sp>
        <p:nvSpPr>
          <p:cNvPr id="6" name="Rectangle 5">
            <a:extLst>
              <a:ext uri="{FF2B5EF4-FFF2-40B4-BE49-F238E27FC236}">
                <a16:creationId xmlns:a16="http://schemas.microsoft.com/office/drawing/2014/main" id="{14AF9CD9-31C2-43D9-9F5C-A0E097262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5668" cy="2286000"/>
          </a:xfrm>
          <a:prstGeom prst="rect">
            <a:avLst/>
          </a:prstGeom>
          <a:solidFill>
            <a:schemeClr val="bg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Subtitle 2">
            <a:extLst>
              <a:ext uri="{FF2B5EF4-FFF2-40B4-BE49-F238E27FC236}">
                <a16:creationId xmlns:a16="http://schemas.microsoft.com/office/drawing/2014/main" id="{F19ABC0A-D9EC-A77C-AB26-7A7DEEE39D68}"/>
              </a:ext>
            </a:extLst>
          </p:cNvPr>
          <p:cNvSpPr>
            <a:spLocks noGrp="1"/>
          </p:cNvSpPr>
          <p:nvPr>
            <p:ph type="subTitle" idx="1"/>
          </p:nvPr>
        </p:nvSpPr>
        <p:spPr>
          <a:xfrm>
            <a:off x="1524000" y="4927001"/>
            <a:ext cx="9144000" cy="1129553"/>
          </a:xfrm>
        </p:spPr>
        <p:txBody>
          <a:bodyPr anchor="ctr">
            <a:normAutofit/>
          </a:bodyPr>
          <a:lstStyle/>
          <a:p>
            <a:r>
              <a:rPr lang="en-GB" dirty="0"/>
              <a:t>Sunway/ASLI Public Leadership Development Series: Wellington 14 October 2026</a:t>
            </a:r>
          </a:p>
        </p:txBody>
      </p:sp>
      <p:sp>
        <p:nvSpPr>
          <p:cNvPr id="7" name="Rectangle 6">
            <a:extLst>
              <a:ext uri="{FF2B5EF4-FFF2-40B4-BE49-F238E27FC236}">
                <a16:creationId xmlns:a16="http://schemas.microsoft.com/office/drawing/2014/main" id="{C0A57A26-ECBF-4A8A-B307-41F0BDD94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565232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9C0E3-0FD9-C126-2836-CD1AA315BDC7}"/>
              </a:ext>
            </a:extLst>
          </p:cNvPr>
          <p:cNvSpPr>
            <a:spLocks noGrp="1"/>
          </p:cNvSpPr>
          <p:nvPr>
            <p:ph type="title"/>
          </p:nvPr>
        </p:nvSpPr>
        <p:spPr/>
        <p:txBody>
          <a:bodyPr/>
          <a:lstStyle/>
          <a:p>
            <a:r>
              <a:rPr lang="en-GB" dirty="0"/>
              <a:t>ABOUT ME</a:t>
            </a:r>
          </a:p>
        </p:txBody>
      </p:sp>
      <p:sp>
        <p:nvSpPr>
          <p:cNvPr id="3" name="Content Placeholder 2">
            <a:extLst>
              <a:ext uri="{FF2B5EF4-FFF2-40B4-BE49-F238E27FC236}">
                <a16:creationId xmlns:a16="http://schemas.microsoft.com/office/drawing/2014/main" id="{72AFFF23-A1FC-155F-41BB-AA3490953F5A}"/>
              </a:ext>
            </a:extLst>
          </p:cNvPr>
          <p:cNvSpPr>
            <a:spLocks noGrp="1"/>
          </p:cNvSpPr>
          <p:nvPr>
            <p:ph idx="1"/>
          </p:nvPr>
        </p:nvSpPr>
        <p:spPr/>
        <p:txBody>
          <a:bodyPr>
            <a:normAutofit lnSpcReduction="10000"/>
          </a:bodyPr>
          <a:lstStyle/>
          <a:p>
            <a:r>
              <a:rPr lang="en-GB" sz="2400" dirty="0"/>
              <a:t>Born and bred in the South Island of Aotearoa New Zealand</a:t>
            </a:r>
          </a:p>
          <a:p>
            <a:r>
              <a:rPr lang="en-GB" sz="2400" dirty="0"/>
              <a:t>Taught Science at Secondary School level</a:t>
            </a:r>
          </a:p>
          <a:p>
            <a:r>
              <a:rPr lang="en-GB" sz="2400" dirty="0"/>
              <a:t>Ministry of Research, setting priorities for Government investment in science</a:t>
            </a:r>
          </a:p>
          <a:p>
            <a:r>
              <a:rPr lang="en-GB" sz="2400" dirty="0"/>
              <a:t>Chair of New Zealand Futures Trust</a:t>
            </a:r>
          </a:p>
          <a:p>
            <a:r>
              <a:rPr lang="en-GB" sz="2400" dirty="0"/>
              <a:t>Published articles about Futures Thinking</a:t>
            </a:r>
          </a:p>
          <a:p>
            <a:r>
              <a:rPr lang="en-GB" sz="2400" dirty="0"/>
              <a:t>Research Manager for Retirement Commission - long term view (demography)</a:t>
            </a:r>
          </a:p>
          <a:p>
            <a:r>
              <a:rPr lang="en-GB" sz="2400" dirty="0"/>
              <a:t>Researcher at New Zealand Transport Agency – long term view (infrastructure)</a:t>
            </a:r>
          </a:p>
          <a:p>
            <a:endParaRPr lang="en-GB" dirty="0"/>
          </a:p>
          <a:p>
            <a:endParaRPr lang="en-GB" dirty="0"/>
          </a:p>
        </p:txBody>
      </p:sp>
    </p:spTree>
    <p:extLst>
      <p:ext uri="{BB962C8B-B14F-4D97-AF65-F5344CB8AC3E}">
        <p14:creationId xmlns:p14="http://schemas.microsoft.com/office/powerpoint/2010/main" val="3315960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1A494-B204-AF90-C934-4825794776F3}"/>
              </a:ext>
            </a:extLst>
          </p:cNvPr>
          <p:cNvSpPr>
            <a:spLocks noGrp="1"/>
          </p:cNvSpPr>
          <p:nvPr>
            <p:ph type="title"/>
          </p:nvPr>
        </p:nvSpPr>
        <p:spPr/>
        <p:txBody>
          <a:bodyPr/>
          <a:lstStyle/>
          <a:p>
            <a:r>
              <a:rPr lang="en-GB" b="1" dirty="0"/>
              <a:t>Family connection</a:t>
            </a:r>
          </a:p>
        </p:txBody>
      </p:sp>
      <p:pic>
        <p:nvPicPr>
          <p:cNvPr id="6" name="Picture Placeholder 5" descr="A person speaking into a microphone&#10;&#10;AI-generated content may be incorrect.">
            <a:extLst>
              <a:ext uri="{FF2B5EF4-FFF2-40B4-BE49-F238E27FC236}">
                <a16:creationId xmlns:a16="http://schemas.microsoft.com/office/drawing/2014/main" id="{7176E129-B905-AD3E-44FB-717FD090658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7219" b="7219"/>
          <a:stretch>
            <a:fillRect/>
          </a:stretch>
        </p:blipFill>
        <p:spPr/>
      </p:pic>
      <p:sp>
        <p:nvSpPr>
          <p:cNvPr id="4" name="Text Placeholder 3">
            <a:extLst>
              <a:ext uri="{FF2B5EF4-FFF2-40B4-BE49-F238E27FC236}">
                <a16:creationId xmlns:a16="http://schemas.microsoft.com/office/drawing/2014/main" id="{B9590D4E-0165-6BB6-9CDA-212B7908FF4A}"/>
              </a:ext>
            </a:extLst>
          </p:cNvPr>
          <p:cNvSpPr>
            <a:spLocks noGrp="1"/>
          </p:cNvSpPr>
          <p:nvPr>
            <p:ph type="body" sz="half" idx="2"/>
          </p:nvPr>
        </p:nvSpPr>
        <p:spPr/>
        <p:txBody>
          <a:bodyPr>
            <a:normAutofit fontScale="85000" lnSpcReduction="20000"/>
          </a:bodyPr>
          <a:lstStyle/>
          <a:p>
            <a:r>
              <a:rPr lang="en-GB" sz="2800" dirty="0"/>
              <a:t>Ms Niki Menzies</a:t>
            </a:r>
          </a:p>
          <a:p>
            <a:r>
              <a:rPr lang="en-GB" sz="2800" dirty="0"/>
              <a:t>Second Secretary (Political) </a:t>
            </a:r>
          </a:p>
          <a:p>
            <a:r>
              <a:rPr lang="en-GB" sz="2800" dirty="0"/>
              <a:t>High Commission of New Zealand to Malaysia</a:t>
            </a:r>
          </a:p>
          <a:p>
            <a:r>
              <a:rPr lang="en-GB" sz="2800" dirty="0"/>
              <a:t>Daughter</a:t>
            </a:r>
          </a:p>
          <a:p>
            <a:r>
              <a:rPr lang="en-GB" sz="2800" dirty="0"/>
              <a:t>Briefing the group on 14 September</a:t>
            </a:r>
          </a:p>
          <a:p>
            <a:endParaRPr lang="en-GB" dirty="0"/>
          </a:p>
        </p:txBody>
      </p:sp>
    </p:spTree>
    <p:extLst>
      <p:ext uri="{BB962C8B-B14F-4D97-AF65-F5344CB8AC3E}">
        <p14:creationId xmlns:p14="http://schemas.microsoft.com/office/powerpoint/2010/main" val="426876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88054-EEEB-E242-4E06-F058A3641E66}"/>
              </a:ext>
            </a:extLst>
          </p:cNvPr>
          <p:cNvSpPr>
            <a:spLocks noGrp="1"/>
          </p:cNvSpPr>
          <p:nvPr>
            <p:ph type="title"/>
          </p:nvPr>
        </p:nvSpPr>
        <p:spPr/>
        <p:txBody>
          <a:bodyPr/>
          <a:lstStyle/>
          <a:p>
            <a:r>
              <a:rPr lang="en-GB" dirty="0"/>
              <a:t>Aotearoa new </a:t>
            </a:r>
            <a:r>
              <a:rPr lang="en-GB" dirty="0" err="1"/>
              <a:t>zealand</a:t>
            </a:r>
            <a:r>
              <a:rPr lang="en-GB" dirty="0"/>
              <a:t>: Key points</a:t>
            </a:r>
          </a:p>
        </p:txBody>
      </p:sp>
      <p:sp>
        <p:nvSpPr>
          <p:cNvPr id="3" name="Content Placeholder 2">
            <a:extLst>
              <a:ext uri="{FF2B5EF4-FFF2-40B4-BE49-F238E27FC236}">
                <a16:creationId xmlns:a16="http://schemas.microsoft.com/office/drawing/2014/main" id="{83370D74-6645-EB73-E889-92083563432F}"/>
              </a:ext>
            </a:extLst>
          </p:cNvPr>
          <p:cNvSpPr>
            <a:spLocks noGrp="1"/>
          </p:cNvSpPr>
          <p:nvPr>
            <p:ph idx="1"/>
          </p:nvPr>
        </p:nvSpPr>
        <p:spPr>
          <a:xfrm>
            <a:off x="1465965" y="2161992"/>
            <a:ext cx="9784080" cy="4206240"/>
          </a:xfrm>
        </p:spPr>
        <p:txBody>
          <a:bodyPr>
            <a:normAutofit fontScale="92500" lnSpcReduction="20000"/>
          </a:bodyPr>
          <a:lstStyle/>
          <a:p>
            <a:pPr algn="just"/>
            <a:r>
              <a:rPr lang="en-GB" sz="2400" dirty="0"/>
              <a:t>Long, thin country, a long way from most other places</a:t>
            </a:r>
          </a:p>
          <a:p>
            <a:pPr algn="just"/>
            <a:r>
              <a:rPr lang="en-GB" sz="2400" dirty="0"/>
              <a:t>Many physical risks, increasing with climate change</a:t>
            </a:r>
          </a:p>
          <a:p>
            <a:pPr algn="just"/>
            <a:r>
              <a:rPr lang="en-GB" sz="2400" dirty="0"/>
              <a:t>Relatively small population, highly urbanised</a:t>
            </a:r>
          </a:p>
          <a:p>
            <a:pPr algn="just"/>
            <a:r>
              <a:rPr lang="en-GB" sz="2400" dirty="0"/>
              <a:t>Creaking Infrastructure</a:t>
            </a:r>
          </a:p>
          <a:p>
            <a:pPr algn="just"/>
            <a:r>
              <a:rPr lang="en-GB" sz="2400" dirty="0"/>
              <a:t>A history of colonisation; strong indigenous culture</a:t>
            </a:r>
          </a:p>
          <a:p>
            <a:pPr algn="just"/>
            <a:r>
              <a:rPr lang="en-GB" sz="2400" dirty="0"/>
              <a:t>Ageing population, though not evenly</a:t>
            </a:r>
          </a:p>
          <a:p>
            <a:pPr algn="just"/>
            <a:r>
              <a:rPr lang="en-GB" sz="2400" dirty="0"/>
              <a:t>Uncertain geopolitical environment (not unique to NZ)</a:t>
            </a:r>
          </a:p>
          <a:p>
            <a:pPr algn="just"/>
            <a:r>
              <a:rPr lang="en-GB" sz="2400" dirty="0"/>
              <a:t>Three-year electoral cycle – short termism</a:t>
            </a:r>
          </a:p>
          <a:p>
            <a:pPr algn="just"/>
            <a:r>
              <a:rPr lang="en-GB" sz="2400" dirty="0"/>
              <a:t>Historically, economy based on primary sector; low productivity growth, many efforts to change</a:t>
            </a:r>
          </a:p>
          <a:p>
            <a:endParaRPr lang="en-GB" dirty="0"/>
          </a:p>
          <a:p>
            <a:endParaRPr lang="en-GB" dirty="0"/>
          </a:p>
          <a:p>
            <a:endParaRPr lang="en-GB" dirty="0"/>
          </a:p>
        </p:txBody>
      </p:sp>
    </p:spTree>
    <p:extLst>
      <p:ext uri="{BB962C8B-B14F-4D97-AF65-F5344CB8AC3E}">
        <p14:creationId xmlns:p14="http://schemas.microsoft.com/office/powerpoint/2010/main" val="1388481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C4820-99FA-0853-DFB0-8C8DD62CED8C}"/>
              </a:ext>
            </a:extLst>
          </p:cNvPr>
          <p:cNvSpPr>
            <a:spLocks noGrp="1"/>
          </p:cNvSpPr>
          <p:nvPr>
            <p:ph type="title"/>
          </p:nvPr>
        </p:nvSpPr>
        <p:spPr/>
        <p:txBody>
          <a:bodyPr/>
          <a:lstStyle/>
          <a:p>
            <a:r>
              <a:rPr lang="en-GB" dirty="0"/>
              <a:t>long term governance requires futures thinking</a:t>
            </a:r>
          </a:p>
        </p:txBody>
      </p:sp>
      <p:sp>
        <p:nvSpPr>
          <p:cNvPr id="3" name="Content Placeholder 2">
            <a:extLst>
              <a:ext uri="{FF2B5EF4-FFF2-40B4-BE49-F238E27FC236}">
                <a16:creationId xmlns:a16="http://schemas.microsoft.com/office/drawing/2014/main" id="{634D3654-1D9B-02AE-1DF2-5B1EAD3F4010}"/>
              </a:ext>
            </a:extLst>
          </p:cNvPr>
          <p:cNvSpPr>
            <a:spLocks noGrp="1"/>
          </p:cNvSpPr>
          <p:nvPr>
            <p:ph idx="1"/>
          </p:nvPr>
        </p:nvSpPr>
        <p:spPr/>
        <p:txBody>
          <a:bodyPr>
            <a:normAutofit fontScale="92500" lnSpcReduction="10000"/>
          </a:bodyPr>
          <a:lstStyle/>
          <a:p>
            <a:r>
              <a:rPr lang="en-GB" sz="3200" dirty="0"/>
              <a:t>Not the same as planning (or even strategic foresight)</a:t>
            </a:r>
          </a:p>
          <a:p>
            <a:r>
              <a:rPr lang="en-GB" sz="3200" dirty="0"/>
              <a:t>Malaysia has much to teach New Zealand about National Planning: </a:t>
            </a:r>
            <a:r>
              <a:rPr lang="en-GB" sz="3200" dirty="0" err="1"/>
              <a:t>Wawasan</a:t>
            </a:r>
            <a:r>
              <a:rPr lang="en-GB" sz="3200" dirty="0"/>
              <a:t> 2020; 13</a:t>
            </a:r>
            <a:r>
              <a:rPr lang="en-GB" sz="3200" baseline="30000" dirty="0"/>
              <a:t>th</a:t>
            </a:r>
            <a:r>
              <a:rPr lang="en-GB" sz="3200" dirty="0"/>
              <a:t> Malaysia plan with core targets</a:t>
            </a:r>
          </a:p>
          <a:p>
            <a:r>
              <a:rPr lang="en-GB" sz="3200" dirty="0"/>
              <a:t>Planning based on forecasts, projections (e.g. pensions)</a:t>
            </a:r>
          </a:p>
          <a:p>
            <a:r>
              <a:rPr lang="en-GB" sz="3200" dirty="0"/>
              <a:t>Futures thinking: probable, possible and preferred futures</a:t>
            </a:r>
          </a:p>
          <a:p>
            <a:r>
              <a:rPr lang="en-GB" sz="3200" dirty="0"/>
              <a:t>Not predictions, but scenarios</a:t>
            </a:r>
          </a:p>
          <a:p>
            <a:r>
              <a:rPr lang="en-GB" sz="3200" dirty="0"/>
              <a:t>Asks “what if?”</a:t>
            </a:r>
          </a:p>
        </p:txBody>
      </p:sp>
    </p:spTree>
    <p:extLst>
      <p:ext uri="{BB962C8B-B14F-4D97-AF65-F5344CB8AC3E}">
        <p14:creationId xmlns:p14="http://schemas.microsoft.com/office/powerpoint/2010/main" val="170912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D14DF-1B45-1C11-36FC-E6330E149228}"/>
              </a:ext>
            </a:extLst>
          </p:cNvPr>
          <p:cNvSpPr>
            <a:spLocks noGrp="1"/>
          </p:cNvSpPr>
          <p:nvPr>
            <p:ph type="title"/>
          </p:nvPr>
        </p:nvSpPr>
        <p:spPr/>
        <p:txBody>
          <a:bodyPr/>
          <a:lstStyle/>
          <a:p>
            <a:r>
              <a:rPr lang="en-GB" dirty="0"/>
              <a:t>The purpose of futures thinking</a:t>
            </a:r>
          </a:p>
        </p:txBody>
      </p:sp>
      <p:sp>
        <p:nvSpPr>
          <p:cNvPr id="3" name="Content Placeholder 2">
            <a:extLst>
              <a:ext uri="{FF2B5EF4-FFF2-40B4-BE49-F238E27FC236}">
                <a16:creationId xmlns:a16="http://schemas.microsoft.com/office/drawing/2014/main" id="{21C5B4E5-DFF0-AF3A-D051-30470781B5B0}"/>
              </a:ext>
            </a:extLst>
          </p:cNvPr>
          <p:cNvSpPr>
            <a:spLocks noGrp="1"/>
          </p:cNvSpPr>
          <p:nvPr>
            <p:ph idx="1"/>
          </p:nvPr>
        </p:nvSpPr>
        <p:spPr/>
        <p:txBody>
          <a:bodyPr>
            <a:normAutofit/>
          </a:bodyPr>
          <a:lstStyle/>
          <a:p>
            <a:pPr algn="just"/>
            <a:r>
              <a:rPr lang="en-GB" sz="3600" dirty="0"/>
              <a:t>To identify key trends and uncertainties and probable, possible and preferred futures and their implications for the present, so that strategies, policies and plans can be made more anticipatory, adaptable and robust in the future that eventually emerges.</a:t>
            </a:r>
          </a:p>
          <a:p>
            <a:pPr algn="just"/>
            <a:r>
              <a:rPr lang="en-GB" sz="3600" dirty="0"/>
              <a:t>What if?</a:t>
            </a:r>
          </a:p>
        </p:txBody>
      </p:sp>
    </p:spTree>
    <p:extLst>
      <p:ext uri="{BB962C8B-B14F-4D97-AF65-F5344CB8AC3E}">
        <p14:creationId xmlns:p14="http://schemas.microsoft.com/office/powerpoint/2010/main" val="894179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0F18E-0C4E-A295-5C4C-DAFB953664B1}"/>
              </a:ext>
            </a:extLst>
          </p:cNvPr>
          <p:cNvSpPr>
            <a:spLocks noGrp="1"/>
          </p:cNvSpPr>
          <p:nvPr>
            <p:ph type="title"/>
          </p:nvPr>
        </p:nvSpPr>
        <p:spPr/>
        <p:txBody>
          <a:bodyPr/>
          <a:lstStyle/>
          <a:p>
            <a:r>
              <a:rPr lang="en-GB" dirty="0"/>
              <a:t>International transport forum</a:t>
            </a:r>
          </a:p>
        </p:txBody>
      </p:sp>
      <p:pic>
        <p:nvPicPr>
          <p:cNvPr id="5" name="Content Placeholder 4">
            <a:extLst>
              <a:ext uri="{FF2B5EF4-FFF2-40B4-BE49-F238E27FC236}">
                <a16:creationId xmlns:a16="http://schemas.microsoft.com/office/drawing/2014/main" id="{29F7E98C-9086-1A62-1FCF-A105935A8C72}"/>
              </a:ext>
            </a:extLst>
          </p:cNvPr>
          <p:cNvPicPr>
            <a:picLocks noGrp="1" noChangeAspect="1"/>
          </p:cNvPicPr>
          <p:nvPr>
            <p:ph idx="1"/>
          </p:nvPr>
        </p:nvPicPr>
        <p:blipFill>
          <a:blip r:embed="rId2"/>
          <a:stretch>
            <a:fillRect/>
          </a:stretch>
        </p:blipFill>
        <p:spPr>
          <a:xfrm>
            <a:off x="2355762" y="2011363"/>
            <a:ext cx="7478889" cy="4206875"/>
          </a:xfrm>
          <a:prstGeom prst="rect">
            <a:avLst/>
          </a:prstGeom>
        </p:spPr>
      </p:pic>
    </p:spTree>
    <p:extLst>
      <p:ext uri="{BB962C8B-B14F-4D97-AF65-F5344CB8AC3E}">
        <p14:creationId xmlns:p14="http://schemas.microsoft.com/office/powerpoint/2010/main" val="3882260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43E70-AEE2-C4A3-0C5C-B1DB94FE3295}"/>
              </a:ext>
            </a:extLst>
          </p:cNvPr>
          <p:cNvSpPr>
            <a:spLocks noGrp="1"/>
          </p:cNvSpPr>
          <p:nvPr>
            <p:ph type="title"/>
          </p:nvPr>
        </p:nvSpPr>
        <p:spPr/>
        <p:txBody>
          <a:bodyPr/>
          <a:lstStyle/>
          <a:p>
            <a:r>
              <a:rPr lang="en-GB" dirty="0"/>
              <a:t>the history of long-term public governance in New Zealand</a:t>
            </a:r>
          </a:p>
        </p:txBody>
      </p:sp>
      <p:sp>
        <p:nvSpPr>
          <p:cNvPr id="3" name="Content Placeholder 2">
            <a:extLst>
              <a:ext uri="{FF2B5EF4-FFF2-40B4-BE49-F238E27FC236}">
                <a16:creationId xmlns:a16="http://schemas.microsoft.com/office/drawing/2014/main" id="{845BFA6D-E471-C210-662B-D9A836E06A26}"/>
              </a:ext>
            </a:extLst>
          </p:cNvPr>
          <p:cNvSpPr>
            <a:spLocks noGrp="1"/>
          </p:cNvSpPr>
          <p:nvPr>
            <p:ph idx="1"/>
          </p:nvPr>
        </p:nvSpPr>
        <p:spPr/>
        <p:txBody>
          <a:bodyPr>
            <a:normAutofit/>
          </a:bodyPr>
          <a:lstStyle/>
          <a:p>
            <a:r>
              <a:rPr lang="en-GB" dirty="0"/>
              <a:t>NZ Development Conferences</a:t>
            </a:r>
          </a:p>
          <a:p>
            <a:r>
              <a:rPr lang="en-GB" dirty="0"/>
              <a:t>Planning Act 1977</a:t>
            </a:r>
          </a:p>
          <a:p>
            <a:r>
              <a:rPr lang="en-GB" dirty="0"/>
              <a:t>Futures Trust</a:t>
            </a:r>
          </a:p>
          <a:p>
            <a:r>
              <a:rPr lang="en-GB" dirty="0"/>
              <a:t>Central and local government initiatives</a:t>
            </a:r>
          </a:p>
          <a:p>
            <a:r>
              <a:rPr lang="en-GB" dirty="0"/>
              <a:t>Knowledge Wave</a:t>
            </a:r>
          </a:p>
          <a:p>
            <a:r>
              <a:rPr lang="en-GB" dirty="0"/>
              <a:t>Commissions for retirement, productivity, environment, infrastructure</a:t>
            </a:r>
          </a:p>
          <a:p>
            <a:r>
              <a:rPr lang="en-GB" dirty="0"/>
              <a:t>Long Term Insights Briefings</a:t>
            </a:r>
          </a:p>
          <a:p>
            <a:r>
              <a:rPr lang="en-GB" dirty="0"/>
              <a:t>Ad hoc bodies and interest groups</a:t>
            </a:r>
          </a:p>
        </p:txBody>
      </p:sp>
    </p:spTree>
    <p:extLst>
      <p:ext uri="{BB962C8B-B14F-4D97-AF65-F5344CB8AC3E}">
        <p14:creationId xmlns:p14="http://schemas.microsoft.com/office/powerpoint/2010/main" val="1275074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2DD73-CC7F-0E27-EA1F-95190DDF6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9243D-D770-1FAB-69D2-F0F9CCD49861}"/>
              </a:ext>
            </a:extLst>
          </p:cNvPr>
          <p:cNvSpPr>
            <a:spLocks noGrp="1"/>
          </p:cNvSpPr>
          <p:nvPr>
            <p:ph type="title"/>
          </p:nvPr>
        </p:nvSpPr>
        <p:spPr/>
        <p:txBody>
          <a:bodyPr/>
          <a:lstStyle/>
          <a:p>
            <a:r>
              <a:rPr lang="en-GB" dirty="0" err="1"/>
              <a:t>Nz</a:t>
            </a:r>
            <a:r>
              <a:rPr lang="en-GB" dirty="0"/>
              <a:t> Development Conferences </a:t>
            </a:r>
            <a:br>
              <a:rPr lang="en-GB" dirty="0"/>
            </a:br>
            <a:r>
              <a:rPr lang="en-GB" dirty="0"/>
              <a:t>1960, 1968, 1972</a:t>
            </a:r>
          </a:p>
        </p:txBody>
      </p:sp>
      <p:sp>
        <p:nvSpPr>
          <p:cNvPr id="3" name="Content Placeholder 2">
            <a:extLst>
              <a:ext uri="{FF2B5EF4-FFF2-40B4-BE49-F238E27FC236}">
                <a16:creationId xmlns:a16="http://schemas.microsoft.com/office/drawing/2014/main" id="{7C195555-1DF8-43BC-F615-1679DEF0EE45}"/>
              </a:ext>
            </a:extLst>
          </p:cNvPr>
          <p:cNvSpPr>
            <a:spLocks noGrp="1"/>
          </p:cNvSpPr>
          <p:nvPr>
            <p:ph idx="1"/>
          </p:nvPr>
        </p:nvSpPr>
        <p:spPr/>
        <p:txBody>
          <a:bodyPr>
            <a:normAutofit/>
          </a:bodyPr>
          <a:lstStyle/>
          <a:p>
            <a:pPr algn="just"/>
            <a:r>
              <a:rPr lang="en-GB" sz="2800" dirty="0"/>
              <a:t>To establish an agreed direction for diversifying the New Zealand economy away from its dependence on primary agricultural products (wool, butter, meat carcasses, etc.). </a:t>
            </a:r>
          </a:p>
          <a:p>
            <a:pPr algn="just"/>
            <a:r>
              <a:rPr lang="en-GB" sz="2800" dirty="0"/>
              <a:t>Farmers’ representative used his centre-stage opportunity to tell the exact opposite story to the one the government was trying to have heard: he claimed that if the farmers were only given enough resources, they could solve New Zealand’s economic problems all by themselves – i.e. by producing more of the same</a:t>
            </a:r>
          </a:p>
          <a:p>
            <a:r>
              <a:rPr lang="en-GB" sz="2800" dirty="0"/>
              <a:t>Lesson: Vested interests will resist change</a:t>
            </a:r>
          </a:p>
        </p:txBody>
      </p:sp>
    </p:spTree>
    <p:extLst>
      <p:ext uri="{BB962C8B-B14F-4D97-AF65-F5344CB8AC3E}">
        <p14:creationId xmlns:p14="http://schemas.microsoft.com/office/powerpoint/2010/main" val="2393747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1926-2E79-0156-2A90-AD8265EBBA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DEB23E-2BA2-3E8D-9C0F-10595322B1D2}"/>
              </a:ext>
            </a:extLst>
          </p:cNvPr>
          <p:cNvSpPr>
            <a:spLocks noGrp="1"/>
          </p:cNvSpPr>
          <p:nvPr>
            <p:ph type="title"/>
          </p:nvPr>
        </p:nvSpPr>
        <p:spPr/>
        <p:txBody>
          <a:bodyPr/>
          <a:lstStyle/>
          <a:p>
            <a:r>
              <a:rPr lang="en-GB" dirty="0"/>
              <a:t>Planning Act 1977</a:t>
            </a:r>
          </a:p>
        </p:txBody>
      </p:sp>
      <p:sp>
        <p:nvSpPr>
          <p:cNvPr id="3" name="Content Placeholder 2">
            <a:extLst>
              <a:ext uri="{FF2B5EF4-FFF2-40B4-BE49-F238E27FC236}">
                <a16:creationId xmlns:a16="http://schemas.microsoft.com/office/drawing/2014/main" id="{DFC40762-FB5C-316E-181A-912F1C71C85F}"/>
              </a:ext>
            </a:extLst>
          </p:cNvPr>
          <p:cNvSpPr>
            <a:spLocks noGrp="1"/>
          </p:cNvSpPr>
          <p:nvPr>
            <p:ph idx="1"/>
          </p:nvPr>
        </p:nvSpPr>
        <p:spPr/>
        <p:txBody>
          <a:bodyPr>
            <a:normAutofit lnSpcReduction="10000"/>
          </a:bodyPr>
          <a:lstStyle/>
          <a:p>
            <a:r>
              <a:rPr lang="en-GB" sz="2800" dirty="0"/>
              <a:t>Established the </a:t>
            </a:r>
            <a:r>
              <a:rPr lang="en-GB" sz="2800" b="1" dirty="0"/>
              <a:t>New Zealand Planning Council</a:t>
            </a:r>
            <a:r>
              <a:rPr lang="en-GB" sz="2800" dirty="0"/>
              <a:t> and the </a:t>
            </a:r>
            <a:r>
              <a:rPr lang="en-GB" sz="2800" b="1" dirty="0"/>
              <a:t>Commission for the Future. </a:t>
            </a:r>
          </a:p>
          <a:p>
            <a:pPr algn="just"/>
            <a:r>
              <a:rPr lang="en-GB" sz="2800" dirty="0"/>
              <a:t>The Commission was to study the possibilities for the long-term economic and social development of New Zealand, with particular reference to developments in science and technology and trends and events in New Zealand and overseas; to report to the minister and inform members of Parliament; and to publish and promote discussion and education about the future. </a:t>
            </a:r>
          </a:p>
          <a:p>
            <a:pPr algn="just"/>
            <a:r>
              <a:rPr lang="en-GB" sz="2800" dirty="0"/>
              <a:t>Scrapped in 1982 and 1990</a:t>
            </a:r>
          </a:p>
          <a:p>
            <a:pPr algn="just"/>
            <a:r>
              <a:rPr lang="en-GB" sz="2800" dirty="0"/>
              <a:t>Lessons: Read the political winds, don’t try to do too much</a:t>
            </a:r>
          </a:p>
        </p:txBody>
      </p:sp>
    </p:spTree>
    <p:extLst>
      <p:ext uri="{BB962C8B-B14F-4D97-AF65-F5344CB8AC3E}">
        <p14:creationId xmlns:p14="http://schemas.microsoft.com/office/powerpoint/2010/main" val="3481751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A7699-5BF1-EEBC-A458-900DB2B75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DA2E9-DC7A-3582-617E-48B85B422995}"/>
              </a:ext>
            </a:extLst>
          </p:cNvPr>
          <p:cNvSpPr>
            <a:spLocks noGrp="1"/>
          </p:cNvSpPr>
          <p:nvPr>
            <p:ph type="title"/>
          </p:nvPr>
        </p:nvSpPr>
        <p:spPr/>
        <p:txBody>
          <a:bodyPr/>
          <a:lstStyle/>
          <a:p>
            <a:r>
              <a:rPr lang="en-GB" dirty="0"/>
              <a:t>NZ futures trust</a:t>
            </a:r>
          </a:p>
        </p:txBody>
      </p:sp>
      <p:sp>
        <p:nvSpPr>
          <p:cNvPr id="3" name="Content Placeholder 2">
            <a:extLst>
              <a:ext uri="{FF2B5EF4-FFF2-40B4-BE49-F238E27FC236}">
                <a16:creationId xmlns:a16="http://schemas.microsoft.com/office/drawing/2014/main" id="{EA581BF0-F095-F9DE-2889-F192EF77F6B5}"/>
              </a:ext>
            </a:extLst>
          </p:cNvPr>
          <p:cNvSpPr>
            <a:spLocks noGrp="1"/>
          </p:cNvSpPr>
          <p:nvPr>
            <p:ph idx="1"/>
          </p:nvPr>
        </p:nvSpPr>
        <p:spPr/>
        <p:txBody>
          <a:bodyPr>
            <a:normAutofit lnSpcReduction="10000"/>
          </a:bodyPr>
          <a:lstStyle/>
          <a:p>
            <a:r>
              <a:rPr lang="en-GB" sz="2800" dirty="0"/>
              <a:t>Non-governmental, membership-based body</a:t>
            </a:r>
          </a:p>
          <a:p>
            <a:r>
              <a:rPr lang="en-GB" sz="2800" dirty="0"/>
              <a:t>Strong leader</a:t>
            </a:r>
          </a:p>
          <a:p>
            <a:r>
              <a:rPr lang="en-GB" sz="2800" dirty="0"/>
              <a:t>Base gradually eroded</a:t>
            </a:r>
          </a:p>
          <a:p>
            <a:r>
              <a:rPr lang="en-GB" sz="2800" dirty="0"/>
              <a:t>Became marginalised</a:t>
            </a:r>
          </a:p>
          <a:p>
            <a:r>
              <a:rPr lang="en-GB" sz="2800" dirty="0"/>
              <a:t>Ran out of funds</a:t>
            </a:r>
          </a:p>
          <a:p>
            <a:r>
              <a:rPr lang="en-GB" sz="2800" dirty="0"/>
              <a:t>Wound up in 2013</a:t>
            </a:r>
          </a:p>
          <a:p>
            <a:r>
              <a:rPr lang="en-GB" sz="2800" dirty="0"/>
              <a:t>Archive at futuretimes.co.nz</a:t>
            </a:r>
          </a:p>
          <a:p>
            <a:r>
              <a:rPr lang="en-GB" sz="2800" dirty="0"/>
              <a:t>Lessons: Resource base is essential (so is mandate)</a:t>
            </a:r>
          </a:p>
          <a:p>
            <a:endParaRPr lang="en-GB" dirty="0"/>
          </a:p>
          <a:p>
            <a:endParaRPr lang="en-GB" dirty="0"/>
          </a:p>
          <a:p>
            <a:endParaRPr lang="en-GB" dirty="0"/>
          </a:p>
        </p:txBody>
      </p:sp>
    </p:spTree>
    <p:extLst>
      <p:ext uri="{BB962C8B-B14F-4D97-AF65-F5344CB8AC3E}">
        <p14:creationId xmlns:p14="http://schemas.microsoft.com/office/powerpoint/2010/main" val="1105297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22BF-5456-C2BF-7BDD-875D387AD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54E8ED-53DB-8640-8BC3-84B716E84C00}"/>
              </a:ext>
            </a:extLst>
          </p:cNvPr>
          <p:cNvSpPr>
            <a:spLocks noGrp="1"/>
          </p:cNvSpPr>
          <p:nvPr>
            <p:ph type="title"/>
          </p:nvPr>
        </p:nvSpPr>
        <p:spPr/>
        <p:txBody>
          <a:bodyPr/>
          <a:lstStyle/>
          <a:p>
            <a:r>
              <a:rPr lang="en-GB" dirty="0"/>
              <a:t>The knowledge wave 2001</a:t>
            </a:r>
          </a:p>
        </p:txBody>
      </p:sp>
      <p:sp>
        <p:nvSpPr>
          <p:cNvPr id="3" name="Content Placeholder 2">
            <a:extLst>
              <a:ext uri="{FF2B5EF4-FFF2-40B4-BE49-F238E27FC236}">
                <a16:creationId xmlns:a16="http://schemas.microsoft.com/office/drawing/2014/main" id="{40C24677-50BB-E66B-38F6-10E4FE214DC8}"/>
              </a:ext>
            </a:extLst>
          </p:cNvPr>
          <p:cNvSpPr>
            <a:spLocks noGrp="1"/>
          </p:cNvSpPr>
          <p:nvPr>
            <p:ph idx="1"/>
          </p:nvPr>
        </p:nvSpPr>
        <p:spPr/>
        <p:txBody>
          <a:bodyPr>
            <a:noAutofit/>
          </a:bodyPr>
          <a:lstStyle/>
          <a:p>
            <a:r>
              <a:rPr lang="en-GB" sz="2800" dirty="0"/>
              <a:t>The Prime Minister and Chancellor of the University of Auckland co-chaired a conference to identify strategies for New Zealand’s transition into a knowledge society (echoes of the 1960s).</a:t>
            </a:r>
          </a:p>
          <a:p>
            <a:pPr algn="just"/>
            <a:r>
              <a:rPr lang="en-GB" sz="2800" dirty="0"/>
              <a:t>450 participants from political parties, the bureaucracy, academia, the business community, trade union movement, community organisations.</a:t>
            </a:r>
          </a:p>
          <a:p>
            <a:r>
              <a:rPr lang="en-GB" sz="2800" dirty="0"/>
              <a:t>Very difficult to get consensus.</a:t>
            </a:r>
          </a:p>
          <a:p>
            <a:r>
              <a:rPr lang="en-GB" sz="2800" dirty="0"/>
              <a:t>Mixed results; Gave rise to peak business organisations</a:t>
            </a:r>
          </a:p>
          <a:p>
            <a:r>
              <a:rPr lang="en-GB" sz="2800" dirty="0"/>
              <a:t>Lessons: “big bang” events don’t work in the long term</a:t>
            </a:r>
          </a:p>
        </p:txBody>
      </p:sp>
    </p:spTree>
    <p:extLst>
      <p:ext uri="{BB962C8B-B14F-4D97-AF65-F5344CB8AC3E}">
        <p14:creationId xmlns:p14="http://schemas.microsoft.com/office/powerpoint/2010/main" val="390895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F4BF6-C179-395A-89F5-2020068CE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64208E-6FB1-B425-A8B2-CA8571ADEB68}"/>
              </a:ext>
            </a:extLst>
          </p:cNvPr>
          <p:cNvSpPr>
            <a:spLocks noGrp="1"/>
          </p:cNvSpPr>
          <p:nvPr>
            <p:ph type="title"/>
          </p:nvPr>
        </p:nvSpPr>
        <p:spPr/>
        <p:txBody>
          <a:bodyPr/>
          <a:lstStyle/>
          <a:p>
            <a:r>
              <a:rPr lang="en-GB" dirty="0"/>
              <a:t>Retirement Commission</a:t>
            </a:r>
          </a:p>
        </p:txBody>
      </p:sp>
      <p:sp>
        <p:nvSpPr>
          <p:cNvPr id="3" name="Content Placeholder 2">
            <a:extLst>
              <a:ext uri="{FF2B5EF4-FFF2-40B4-BE49-F238E27FC236}">
                <a16:creationId xmlns:a16="http://schemas.microsoft.com/office/drawing/2014/main" id="{E8DD82DF-6C34-ED02-0691-8ADD2AA8BEA7}"/>
              </a:ext>
            </a:extLst>
          </p:cNvPr>
          <p:cNvSpPr>
            <a:spLocks noGrp="1"/>
          </p:cNvSpPr>
          <p:nvPr>
            <p:ph idx="1"/>
          </p:nvPr>
        </p:nvSpPr>
        <p:spPr/>
        <p:txBody>
          <a:bodyPr>
            <a:normAutofit fontScale="92500" lnSpcReduction="10000"/>
          </a:bodyPr>
          <a:lstStyle/>
          <a:p>
            <a:r>
              <a:rPr lang="en-GB" sz="2800" dirty="0"/>
              <a:t>Concerns about ageing population, how to support the baby boomers when they get old</a:t>
            </a:r>
          </a:p>
          <a:p>
            <a:r>
              <a:rPr lang="en-GB" sz="2800" dirty="0"/>
              <a:t>Bitter disputes about pensions policy from the 1970s to the 1990s. </a:t>
            </a:r>
          </a:p>
          <a:p>
            <a:r>
              <a:rPr lang="en-GB" sz="2800" dirty="0"/>
              <a:t>An accord was reached between political parties, including the establishment of the office of the Retirement Commissioner in 1993.</a:t>
            </a:r>
          </a:p>
          <a:p>
            <a:r>
              <a:rPr lang="en-GB" sz="2800" dirty="0"/>
              <a:t>The Commission was expected to carry out periodic reviews of pensions policy (now every three years).</a:t>
            </a:r>
          </a:p>
          <a:p>
            <a:r>
              <a:rPr lang="en-GB" sz="2800" dirty="0"/>
              <a:t>To “take the temperature” and to keep the temperature down!</a:t>
            </a:r>
          </a:p>
          <a:p>
            <a:r>
              <a:rPr lang="en-GB" sz="2800" dirty="0"/>
              <a:t>Lesson: Independence is important, but not too much</a:t>
            </a:r>
          </a:p>
          <a:p>
            <a:endParaRPr lang="en-GB" dirty="0"/>
          </a:p>
        </p:txBody>
      </p:sp>
    </p:spTree>
    <p:extLst>
      <p:ext uri="{BB962C8B-B14F-4D97-AF65-F5344CB8AC3E}">
        <p14:creationId xmlns:p14="http://schemas.microsoft.com/office/powerpoint/2010/main" val="4248842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9D36D-B6CD-D454-C088-C8E8249B08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CB5E4B-92C6-4517-BC68-276A02F61FCB}"/>
              </a:ext>
            </a:extLst>
          </p:cNvPr>
          <p:cNvSpPr>
            <a:spLocks noGrp="1"/>
          </p:cNvSpPr>
          <p:nvPr>
            <p:ph type="title"/>
          </p:nvPr>
        </p:nvSpPr>
        <p:spPr/>
        <p:txBody>
          <a:bodyPr/>
          <a:lstStyle/>
          <a:p>
            <a:r>
              <a:rPr lang="en-GB" dirty="0"/>
              <a:t>Productivity Commission 2011-24</a:t>
            </a:r>
          </a:p>
        </p:txBody>
      </p:sp>
      <p:sp>
        <p:nvSpPr>
          <p:cNvPr id="3" name="Content Placeholder 2">
            <a:extLst>
              <a:ext uri="{FF2B5EF4-FFF2-40B4-BE49-F238E27FC236}">
                <a16:creationId xmlns:a16="http://schemas.microsoft.com/office/drawing/2014/main" id="{AE2E1840-2069-2A30-47C0-65A49909A5EA}"/>
              </a:ext>
            </a:extLst>
          </p:cNvPr>
          <p:cNvSpPr>
            <a:spLocks noGrp="1"/>
          </p:cNvSpPr>
          <p:nvPr>
            <p:ph idx="1"/>
          </p:nvPr>
        </p:nvSpPr>
        <p:spPr/>
        <p:txBody>
          <a:bodyPr>
            <a:normAutofit lnSpcReduction="10000"/>
          </a:bodyPr>
          <a:lstStyle/>
          <a:p>
            <a:r>
              <a:rPr lang="en-GB" sz="2400" dirty="0"/>
              <a:t>To provide independent advice and conduct in-depth inquiries to the government on ways to boost New Zealand’s productivity.</a:t>
            </a:r>
          </a:p>
          <a:p>
            <a:r>
              <a:rPr lang="en-GB" sz="2400" dirty="0"/>
              <a:t>Government selected topics for inquiries; e.g. on housing affordability, international freight, economic relations with Australia, regulation</a:t>
            </a:r>
          </a:p>
          <a:p>
            <a:r>
              <a:rPr lang="en-GB" sz="2400" dirty="0"/>
              <a:t>Acted as an advisory and research body rather than a policy-implementing agency, meaning the government was not legally bound to adopt its recommendations</a:t>
            </a:r>
          </a:p>
          <a:p>
            <a:r>
              <a:rPr lang="en-GB" sz="2400" dirty="0"/>
              <a:t>Disestablished by incoming Government – funding diverted to a new Ministry for Regulation</a:t>
            </a:r>
          </a:p>
          <a:p>
            <a:r>
              <a:rPr lang="en-GB" sz="2400" dirty="0"/>
              <a:t>Lesson: read the political winds; focus on core purpose; be prepared for tweaks</a:t>
            </a:r>
          </a:p>
          <a:p>
            <a:endParaRPr lang="en-GB" dirty="0"/>
          </a:p>
        </p:txBody>
      </p:sp>
    </p:spTree>
    <p:extLst>
      <p:ext uri="{BB962C8B-B14F-4D97-AF65-F5344CB8AC3E}">
        <p14:creationId xmlns:p14="http://schemas.microsoft.com/office/powerpoint/2010/main" val="283007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01F9A-C23D-5E84-2361-6A8CA1044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261F1-B76D-A6FB-545F-1CF519AF5185}"/>
              </a:ext>
            </a:extLst>
          </p:cNvPr>
          <p:cNvSpPr>
            <a:spLocks noGrp="1"/>
          </p:cNvSpPr>
          <p:nvPr>
            <p:ph type="title"/>
          </p:nvPr>
        </p:nvSpPr>
        <p:spPr/>
        <p:txBody>
          <a:bodyPr/>
          <a:lstStyle/>
          <a:p>
            <a:r>
              <a:rPr lang="en-GB" dirty="0"/>
              <a:t>Commissioner for the Environment</a:t>
            </a:r>
          </a:p>
        </p:txBody>
      </p:sp>
      <p:sp>
        <p:nvSpPr>
          <p:cNvPr id="3" name="Content Placeholder 2">
            <a:extLst>
              <a:ext uri="{FF2B5EF4-FFF2-40B4-BE49-F238E27FC236}">
                <a16:creationId xmlns:a16="http://schemas.microsoft.com/office/drawing/2014/main" id="{4369DA93-82AB-26D1-99FB-2CF62DFDC635}"/>
              </a:ext>
            </a:extLst>
          </p:cNvPr>
          <p:cNvSpPr>
            <a:spLocks noGrp="1"/>
          </p:cNvSpPr>
          <p:nvPr>
            <p:ph idx="1"/>
          </p:nvPr>
        </p:nvSpPr>
        <p:spPr/>
        <p:txBody>
          <a:bodyPr>
            <a:normAutofit fontScale="92500" lnSpcReduction="10000"/>
          </a:bodyPr>
          <a:lstStyle/>
          <a:p>
            <a:pPr algn="just"/>
            <a:r>
              <a:rPr lang="en-GB" sz="3000" dirty="0"/>
              <a:t>Established in 1986. Produces independent reports and advice on environmental issues, and a mission to maintain or improve the quality of Aotearoa New Zealand’s environment.</a:t>
            </a:r>
          </a:p>
          <a:p>
            <a:pPr algn="just"/>
            <a:r>
              <a:rPr lang="en-GB" sz="3000" dirty="0"/>
              <a:t>Decisions to change environmental law, policy and institutional arrangements are the responsibility of Parliament, central government and local government. Implementing these decisions, and monitoring their impact on the environment, is the responsibility of government agencies.</a:t>
            </a:r>
          </a:p>
          <a:p>
            <a:pPr algn="just"/>
            <a:r>
              <a:rPr lang="en-GB" sz="3000" dirty="0"/>
              <a:t>Accountable to Parliament, not the Government of the day.</a:t>
            </a:r>
          </a:p>
          <a:p>
            <a:pPr algn="just"/>
            <a:r>
              <a:rPr lang="en-GB" sz="3000" dirty="0"/>
              <a:t>Lessons: Credibility and independence are of critical importance</a:t>
            </a:r>
          </a:p>
          <a:p>
            <a:endParaRPr lang="en-GB" dirty="0"/>
          </a:p>
          <a:p>
            <a:endParaRPr lang="en-GB" dirty="0"/>
          </a:p>
        </p:txBody>
      </p:sp>
    </p:spTree>
    <p:extLst>
      <p:ext uri="{BB962C8B-B14F-4D97-AF65-F5344CB8AC3E}">
        <p14:creationId xmlns:p14="http://schemas.microsoft.com/office/powerpoint/2010/main" val="2936439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CDAC7-4F04-6405-7B2B-3E6CC56BC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D57ED6-7536-9080-A2F2-8B9EB7767D1B}"/>
              </a:ext>
            </a:extLst>
          </p:cNvPr>
          <p:cNvSpPr>
            <a:spLocks noGrp="1"/>
          </p:cNvSpPr>
          <p:nvPr>
            <p:ph type="title"/>
          </p:nvPr>
        </p:nvSpPr>
        <p:spPr/>
        <p:txBody>
          <a:bodyPr/>
          <a:lstStyle/>
          <a:p>
            <a:r>
              <a:rPr lang="en-GB" dirty="0"/>
              <a:t>Long Term Insights Briefings</a:t>
            </a:r>
          </a:p>
        </p:txBody>
      </p:sp>
      <p:sp>
        <p:nvSpPr>
          <p:cNvPr id="3" name="Content Placeholder 2">
            <a:extLst>
              <a:ext uri="{FF2B5EF4-FFF2-40B4-BE49-F238E27FC236}">
                <a16:creationId xmlns:a16="http://schemas.microsoft.com/office/drawing/2014/main" id="{ED6D461B-DE97-9A2E-3A5E-7538420A5A95}"/>
              </a:ext>
            </a:extLst>
          </p:cNvPr>
          <p:cNvSpPr>
            <a:spLocks noGrp="1"/>
          </p:cNvSpPr>
          <p:nvPr>
            <p:ph idx="1"/>
          </p:nvPr>
        </p:nvSpPr>
        <p:spPr/>
        <p:txBody>
          <a:bodyPr>
            <a:noAutofit/>
          </a:bodyPr>
          <a:lstStyle/>
          <a:p>
            <a:pPr marL="0" indent="0">
              <a:buNone/>
            </a:pPr>
            <a:r>
              <a:rPr lang="en-GB" sz="2400" dirty="0"/>
              <a:t>2020 Legislative requirement requiring departmental chief executives to give a LTIB to the appropriate minister at least once every three years.</a:t>
            </a:r>
          </a:p>
          <a:p>
            <a:pPr marL="0" indent="0" algn="just">
              <a:buNone/>
            </a:pPr>
            <a:r>
              <a:rPr lang="en-GB" sz="2400" dirty="0"/>
              <a:t>19 LTIBs prepared (too many, inconsistent approaches). Some more influential than </a:t>
            </a:r>
            <a:r>
              <a:rPr lang="en-GB" sz="2400"/>
              <a:t>others (Treasury</a:t>
            </a:r>
            <a:r>
              <a:rPr lang="en-GB" sz="2400" dirty="0"/>
              <a:t>). Policy Quarterly Boston, Jackson, Menzies </a:t>
            </a:r>
          </a:p>
          <a:p>
            <a:pPr marL="0" indent="0" algn="just">
              <a:buNone/>
            </a:pPr>
            <a:r>
              <a:rPr lang="en-GB" sz="2400" dirty="0"/>
              <a:t>2026 Amendment requires the chief executive of the Department of the Prime Minister and Cabinet to give a LTIB to the Prime Minister and the Minister at least once in every 3-year period and independently of Ministers.</a:t>
            </a:r>
          </a:p>
          <a:p>
            <a:pPr marL="0" indent="0">
              <a:buNone/>
            </a:pPr>
            <a:r>
              <a:rPr lang="en-GB" sz="2400" dirty="0"/>
              <a:t>Will it work? Too soon to tell. </a:t>
            </a:r>
          </a:p>
          <a:p>
            <a:pPr marL="0" indent="0">
              <a:buNone/>
            </a:pPr>
            <a:r>
              <a:rPr lang="en-GB" sz="2400" dirty="0"/>
              <a:t>Lessons: Futures thinking is not well understood, nor supported. But there is hope!</a:t>
            </a:r>
          </a:p>
        </p:txBody>
      </p:sp>
    </p:spTree>
    <p:extLst>
      <p:ext uri="{BB962C8B-B14F-4D97-AF65-F5344CB8AC3E}">
        <p14:creationId xmlns:p14="http://schemas.microsoft.com/office/powerpoint/2010/main" val="205403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1466F-41B9-3418-1AD0-F5FEA0BBE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6457EB-9F25-F149-0883-CDD05E541A00}"/>
              </a:ext>
            </a:extLst>
          </p:cNvPr>
          <p:cNvSpPr>
            <a:spLocks noGrp="1"/>
          </p:cNvSpPr>
          <p:nvPr>
            <p:ph type="title"/>
          </p:nvPr>
        </p:nvSpPr>
        <p:spPr/>
        <p:txBody>
          <a:bodyPr/>
          <a:lstStyle/>
          <a:p>
            <a:r>
              <a:rPr lang="en-GB" dirty="0"/>
              <a:t>Infrastructure Commission</a:t>
            </a:r>
            <a:br>
              <a:rPr lang="en-GB" dirty="0"/>
            </a:br>
            <a:r>
              <a:rPr lang="en-GB" dirty="0"/>
              <a:t>Te </a:t>
            </a:r>
            <a:r>
              <a:rPr lang="en-GB" dirty="0" err="1"/>
              <a:t>Waihanga</a:t>
            </a:r>
            <a:endParaRPr lang="en-GB" dirty="0"/>
          </a:p>
        </p:txBody>
      </p:sp>
      <p:sp>
        <p:nvSpPr>
          <p:cNvPr id="3" name="Content Placeholder 2">
            <a:extLst>
              <a:ext uri="{FF2B5EF4-FFF2-40B4-BE49-F238E27FC236}">
                <a16:creationId xmlns:a16="http://schemas.microsoft.com/office/drawing/2014/main" id="{9168B897-447F-39C1-7E37-F8843B9265AB}"/>
              </a:ext>
            </a:extLst>
          </p:cNvPr>
          <p:cNvSpPr>
            <a:spLocks noGrp="1"/>
          </p:cNvSpPr>
          <p:nvPr>
            <p:ph idx="1"/>
          </p:nvPr>
        </p:nvSpPr>
        <p:spPr/>
        <p:txBody>
          <a:bodyPr>
            <a:normAutofit/>
          </a:bodyPr>
          <a:lstStyle/>
          <a:p>
            <a:r>
              <a:rPr lang="en-GB" sz="2400" dirty="0"/>
              <a:t>Established in 2019. Researches important infrastructure issues, advises on policy, provides expert project support, and shares data on both upcoming projects and infrastructure performance.</a:t>
            </a:r>
          </a:p>
          <a:p>
            <a:r>
              <a:rPr lang="en-GB" sz="2400" dirty="0"/>
              <a:t>The National Infrastructure Plan sets out a path for New Zealand’s infrastructure over the next 30 years.</a:t>
            </a:r>
          </a:p>
          <a:p>
            <a:r>
              <a:rPr lang="en-GB" sz="2400" dirty="0"/>
              <a:t>Key insight: look after the infrastructure we have rather than just build new </a:t>
            </a:r>
          </a:p>
          <a:p>
            <a:r>
              <a:rPr lang="en-GB" sz="2400" dirty="0"/>
              <a:t>Broadly accepted, though not guaranteed.</a:t>
            </a:r>
          </a:p>
          <a:p>
            <a:r>
              <a:rPr lang="en-GB" sz="2400" dirty="0"/>
              <a:t>Successful because: Independent; cross party support, well resourced, clear purpose, focused; analytical, transparent. Very difficult to reject their findings.</a:t>
            </a:r>
          </a:p>
          <a:p>
            <a:endParaRPr lang="en-GB" dirty="0"/>
          </a:p>
        </p:txBody>
      </p:sp>
    </p:spTree>
    <p:extLst>
      <p:ext uri="{BB962C8B-B14F-4D97-AF65-F5344CB8AC3E}">
        <p14:creationId xmlns:p14="http://schemas.microsoft.com/office/powerpoint/2010/main" val="3874645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77DF-34BF-9516-8A8B-A0892C9AFE75}"/>
              </a:ext>
            </a:extLst>
          </p:cNvPr>
          <p:cNvSpPr>
            <a:spLocks noGrp="1"/>
          </p:cNvSpPr>
          <p:nvPr>
            <p:ph type="title"/>
          </p:nvPr>
        </p:nvSpPr>
        <p:spPr/>
        <p:txBody>
          <a:bodyPr/>
          <a:lstStyle/>
          <a:p>
            <a:r>
              <a:rPr lang="en-GB" dirty="0"/>
              <a:t>Ad hoc bodies and interest groups</a:t>
            </a:r>
          </a:p>
        </p:txBody>
      </p:sp>
      <p:sp>
        <p:nvSpPr>
          <p:cNvPr id="3" name="Content Placeholder 2">
            <a:extLst>
              <a:ext uri="{FF2B5EF4-FFF2-40B4-BE49-F238E27FC236}">
                <a16:creationId xmlns:a16="http://schemas.microsoft.com/office/drawing/2014/main" id="{9D2CCC68-2B6F-8E9F-4871-69F90B70821F}"/>
              </a:ext>
            </a:extLst>
          </p:cNvPr>
          <p:cNvSpPr>
            <a:spLocks noGrp="1"/>
          </p:cNvSpPr>
          <p:nvPr>
            <p:ph idx="1"/>
          </p:nvPr>
        </p:nvSpPr>
        <p:spPr/>
        <p:txBody>
          <a:bodyPr>
            <a:normAutofit/>
          </a:bodyPr>
          <a:lstStyle/>
          <a:p>
            <a:r>
              <a:rPr lang="en-GB" b="1" dirty="0"/>
              <a:t>Aged care ministerial advisory group</a:t>
            </a:r>
          </a:p>
          <a:p>
            <a:pPr algn="just"/>
            <a:r>
              <a:rPr lang="en-GB" dirty="0"/>
              <a:t>Sets out a vision and a plan for supporting older people to live and age well through a new and better system of integrated aged care in this country – one where people can receive the right care, in the right place, at the right time. </a:t>
            </a:r>
          </a:p>
          <a:p>
            <a:endParaRPr lang="en-GB" dirty="0"/>
          </a:p>
          <a:p>
            <a:r>
              <a:rPr lang="en-GB" b="1" dirty="0"/>
              <a:t>New Zealand National Forum for the Decade of Healthy Ageing.</a:t>
            </a:r>
          </a:p>
          <a:p>
            <a:pPr algn="just"/>
            <a:r>
              <a:rPr lang="en-GB" dirty="0"/>
              <a:t>The choices Aotearoa New Zealand makes now will shape whether longer lives deliver a growing longevity dividend – the social and economic value created when people are able to age well for longer – or place increasing, avoidable pressure on health, housing, care and community systems.</a:t>
            </a:r>
          </a:p>
        </p:txBody>
      </p:sp>
    </p:spTree>
    <p:extLst>
      <p:ext uri="{BB962C8B-B14F-4D97-AF65-F5344CB8AC3E}">
        <p14:creationId xmlns:p14="http://schemas.microsoft.com/office/powerpoint/2010/main" val="586264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0D37-A7CD-8106-0716-66BF3929EFFA}"/>
              </a:ext>
            </a:extLst>
          </p:cNvPr>
          <p:cNvSpPr>
            <a:spLocks noGrp="1"/>
          </p:cNvSpPr>
          <p:nvPr>
            <p:ph type="title"/>
          </p:nvPr>
        </p:nvSpPr>
        <p:spPr/>
        <p:txBody>
          <a:bodyPr>
            <a:normAutofit fontScale="90000"/>
          </a:bodyPr>
          <a:lstStyle/>
          <a:p>
            <a:r>
              <a:rPr lang="en-GB" dirty="0"/>
              <a:t>what would it take to secure consistent political attention to the long term?</a:t>
            </a:r>
          </a:p>
        </p:txBody>
      </p:sp>
      <p:sp>
        <p:nvSpPr>
          <p:cNvPr id="3" name="Content Placeholder 2">
            <a:extLst>
              <a:ext uri="{FF2B5EF4-FFF2-40B4-BE49-F238E27FC236}">
                <a16:creationId xmlns:a16="http://schemas.microsoft.com/office/drawing/2014/main" id="{95EC5571-B8F4-6435-504C-20134C01B1C5}"/>
              </a:ext>
            </a:extLst>
          </p:cNvPr>
          <p:cNvSpPr>
            <a:spLocks noGrp="1"/>
          </p:cNvSpPr>
          <p:nvPr>
            <p:ph idx="1"/>
          </p:nvPr>
        </p:nvSpPr>
        <p:spPr/>
        <p:txBody>
          <a:bodyPr>
            <a:normAutofit fontScale="92500" lnSpcReduction="10000"/>
          </a:bodyPr>
          <a:lstStyle/>
          <a:p>
            <a:r>
              <a:rPr lang="en-GB" sz="2800" dirty="0"/>
              <a:t>Political leadership that understands the importance of long-term governance, and supports futures thinking</a:t>
            </a:r>
          </a:p>
          <a:p>
            <a:r>
              <a:rPr lang="en-GB" sz="2800" dirty="0"/>
              <a:t>Which means capability building</a:t>
            </a:r>
          </a:p>
          <a:p>
            <a:r>
              <a:rPr lang="en-GB" sz="2800" dirty="0"/>
              <a:t>Plan initiatives at a high level, looking 30-40 years out, not enmeshed in the vested interests and politics of today</a:t>
            </a:r>
          </a:p>
          <a:p>
            <a:r>
              <a:rPr lang="en-GB" sz="2800" dirty="0"/>
              <a:t>Don’t go for “big bangs”; aim for continuity</a:t>
            </a:r>
          </a:p>
          <a:p>
            <a:r>
              <a:rPr lang="en-GB" sz="2800" dirty="0"/>
              <a:t>Be independent but politically savvy</a:t>
            </a:r>
          </a:p>
          <a:p>
            <a:r>
              <a:rPr lang="en-GB" sz="2800" dirty="0"/>
              <a:t>Enlist credible voices, get cross-party support</a:t>
            </a:r>
          </a:p>
          <a:p>
            <a:r>
              <a:rPr lang="en-GB" sz="2800"/>
              <a:t>Be focused, </a:t>
            </a:r>
            <a:r>
              <a:rPr lang="en-GB" sz="2800" dirty="0"/>
              <a:t>analytical, transparent. </a:t>
            </a:r>
          </a:p>
          <a:p>
            <a:endParaRPr lang="en-GB" dirty="0"/>
          </a:p>
        </p:txBody>
      </p:sp>
    </p:spTree>
    <p:extLst>
      <p:ext uri="{BB962C8B-B14F-4D97-AF65-F5344CB8AC3E}">
        <p14:creationId xmlns:p14="http://schemas.microsoft.com/office/powerpoint/2010/main" val="3822040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TM03090430[[fn=Banded]]</Template>
  <TotalTime>5178</TotalTime>
  <Words>1387</Words>
  <Application>Microsoft Office PowerPoint</Application>
  <PresentationFormat>Widescreen</PresentationFormat>
  <Paragraphs>119</Paragraphs>
  <Slides>19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Corbel</vt:lpstr>
      <vt:lpstr>Wingdings</vt:lpstr>
      <vt:lpstr>Banded</vt:lpstr>
      <vt:lpstr>The history of long-term  public governance in new zealand Malcolm Menzies</vt:lpstr>
      <vt:lpstr>ABOUT ME</vt:lpstr>
      <vt:lpstr>Family connection</vt:lpstr>
      <vt:lpstr>Aotearoa new zealand: Key points</vt:lpstr>
      <vt:lpstr>long term governance requires futures thinking</vt:lpstr>
      <vt:lpstr>The purpose of futures thinking</vt:lpstr>
      <vt:lpstr>International transport forum</vt:lpstr>
      <vt:lpstr>the history of long-term public governance in New Zealand</vt:lpstr>
      <vt:lpstr>Nz Development Conferences  1960, 1968, 1972</vt:lpstr>
      <vt:lpstr>Planning Act 1977</vt:lpstr>
      <vt:lpstr>NZ futures trust</vt:lpstr>
      <vt:lpstr>The knowledge wave 2001</vt:lpstr>
      <vt:lpstr>Retirement Commission</vt:lpstr>
      <vt:lpstr>Productivity Commission 2011-24</vt:lpstr>
      <vt:lpstr>Commissioner for the Environment</vt:lpstr>
      <vt:lpstr>Long Term Insights Briefings</vt:lpstr>
      <vt:lpstr>Infrastructure Commission Te Waihanga</vt:lpstr>
      <vt:lpstr>Ad hoc bodies and interest groups</vt:lpstr>
      <vt:lpstr>what would it take to secure consistent political attention to the long term?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Malcolm Menzies</dc:creator>
  <cp:lastModifiedBy>Malcolm Menzies</cp:lastModifiedBy>
  <cp:revision>1</cp:revision>
  <dcterms:created xsi:type="dcterms:W3CDTF">2026-09-29T21:57:38Z</dcterms:created>
  <dcterms:modified xsi:type="dcterms:W3CDTF">2026-10-11T06:16:51Z</dcterms:modified>
</cp:coreProperties>
</file>